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94" r:id="rId3"/>
    <p:sldId id="300" r:id="rId4"/>
    <p:sldId id="282" r:id="rId5"/>
    <p:sldId id="257" r:id="rId6"/>
    <p:sldId id="302" r:id="rId7"/>
    <p:sldId id="281" r:id="rId8"/>
    <p:sldId id="280" r:id="rId9"/>
    <p:sldId id="277" r:id="rId10"/>
    <p:sldId id="272" r:id="rId11"/>
    <p:sldId id="269" r:id="rId12"/>
    <p:sldId id="260" r:id="rId13"/>
    <p:sldId id="312" r:id="rId14"/>
    <p:sldId id="313" r:id="rId15"/>
    <p:sldId id="314" r:id="rId16"/>
    <p:sldId id="315" r:id="rId17"/>
    <p:sldId id="316" r:id="rId18"/>
    <p:sldId id="318" r:id="rId19"/>
    <p:sldId id="317" r:id="rId20"/>
    <p:sldId id="319" r:id="rId21"/>
    <p:sldId id="320" r:id="rId22"/>
    <p:sldId id="261"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Orta Stil 3 - Vurgu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76642" autoAdjust="0"/>
  </p:normalViewPr>
  <p:slideViewPr>
    <p:cSldViewPr snapToGrid="0">
      <p:cViewPr varScale="1">
        <p:scale>
          <a:sx n="56" d="100"/>
          <a:sy n="56" d="100"/>
        </p:scale>
        <p:origin x="13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AD242C-B866-48AB-920D-514F7DBED133}"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tr-TR"/>
        </a:p>
      </dgm:t>
    </dgm:pt>
    <dgm:pt modelId="{F1C9B417-6470-4EE9-839E-B433CA99512E}">
      <dgm:prSet phldrT="[Metin]"/>
      <dgm:spPr/>
      <dgm:t>
        <a:bodyPr/>
        <a:lstStyle/>
        <a:p>
          <a:r>
            <a:rPr lang="tr-TR" dirty="0" err="1" smtClean="0">
              <a:latin typeface="Constantia" panose="02030602050306030303" pitchFamily="18" charset="0"/>
            </a:rPr>
            <a:t>Raw</a:t>
          </a:r>
          <a:r>
            <a:rPr lang="tr-TR" dirty="0" smtClean="0">
              <a:latin typeface="Constantia" panose="02030602050306030303" pitchFamily="18" charset="0"/>
            </a:rPr>
            <a:t> </a:t>
          </a:r>
          <a:r>
            <a:rPr lang="tr-TR" dirty="0" err="1" smtClean="0">
              <a:latin typeface="Constantia" panose="02030602050306030303" pitchFamily="18" charset="0"/>
            </a:rPr>
            <a:t>Material</a:t>
          </a:r>
          <a:endParaRPr lang="tr-TR" dirty="0">
            <a:latin typeface="Constantia" panose="02030602050306030303" pitchFamily="18" charset="0"/>
          </a:endParaRPr>
        </a:p>
      </dgm:t>
    </dgm:pt>
    <dgm:pt modelId="{AA7FA781-ED04-4178-9816-E6444BA127F4}" type="parTrans" cxnId="{47D126F7-A431-4EA9-822C-BAD6BF2C7452}">
      <dgm:prSet/>
      <dgm:spPr/>
      <dgm:t>
        <a:bodyPr/>
        <a:lstStyle/>
        <a:p>
          <a:endParaRPr lang="tr-TR"/>
        </a:p>
      </dgm:t>
    </dgm:pt>
    <dgm:pt modelId="{8AAE5A35-8C0E-462D-83DE-5002089EDEDE}" type="sibTrans" cxnId="{47D126F7-A431-4EA9-822C-BAD6BF2C7452}">
      <dgm:prSet/>
      <dgm:spPr/>
      <dgm:t>
        <a:bodyPr/>
        <a:lstStyle/>
        <a:p>
          <a:endParaRPr lang="tr-TR">
            <a:latin typeface="Constantia" panose="02030602050306030303" pitchFamily="18" charset="0"/>
          </a:endParaRPr>
        </a:p>
      </dgm:t>
    </dgm:pt>
    <dgm:pt modelId="{5CB9D132-D354-4265-8255-4AE060521260}">
      <dgm:prSet phldrT="[Metin]"/>
      <dgm:spPr/>
      <dgm:t>
        <a:bodyPr/>
        <a:lstStyle/>
        <a:p>
          <a:r>
            <a:rPr lang="en-US" dirty="0" smtClean="0">
              <a:solidFill>
                <a:schemeClr val="tx1"/>
              </a:solidFill>
              <a:latin typeface="Constantia" panose="02030602050306030303" pitchFamily="18" charset="0"/>
            </a:rPr>
            <a:t>Beef </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or</a:t>
          </a:r>
          <a:r>
            <a:rPr lang="en-US" dirty="0" smtClean="0">
              <a:solidFill>
                <a:schemeClr val="tx1"/>
              </a:solidFill>
              <a:latin typeface="Constantia" panose="02030602050306030303" pitchFamily="18" charset="0"/>
            </a:rPr>
            <a:t> water buffalo meat, </a:t>
          </a:r>
          <a:endParaRPr lang="tr-TR" dirty="0">
            <a:latin typeface="Constantia" panose="02030602050306030303" pitchFamily="18" charset="0"/>
          </a:endParaRPr>
        </a:p>
      </dgm:t>
    </dgm:pt>
    <dgm:pt modelId="{24B1310D-5940-4F7E-A5B8-3DB2969796D7}" type="parTrans" cxnId="{95703AD9-96FA-45E6-80BE-A64453DC64D2}">
      <dgm:prSet/>
      <dgm:spPr/>
      <dgm:t>
        <a:bodyPr/>
        <a:lstStyle/>
        <a:p>
          <a:endParaRPr lang="tr-TR"/>
        </a:p>
      </dgm:t>
    </dgm:pt>
    <dgm:pt modelId="{EE22D0D8-6B5D-4F36-9347-EB3214FFADF5}" type="sibTrans" cxnId="{95703AD9-96FA-45E6-80BE-A64453DC64D2}">
      <dgm:prSet/>
      <dgm:spPr/>
      <dgm:t>
        <a:bodyPr/>
        <a:lstStyle/>
        <a:p>
          <a:endParaRPr lang="tr-TR"/>
        </a:p>
      </dgm:t>
    </dgm:pt>
    <dgm:pt modelId="{9371140C-F741-439A-BA50-4F7CE42208AC}">
      <dgm:prSet phldrT="[Metin]"/>
      <dgm:spPr/>
      <dgm:t>
        <a:bodyPr/>
        <a:lstStyle/>
        <a:p>
          <a:r>
            <a:rPr lang="tr-TR" dirty="0" err="1" smtClean="0">
              <a:latin typeface="Constantia" panose="02030602050306030303" pitchFamily="18" charset="0"/>
            </a:rPr>
            <a:t>Additives</a:t>
          </a:r>
          <a:endParaRPr lang="tr-TR" dirty="0">
            <a:latin typeface="Constantia" panose="02030602050306030303" pitchFamily="18" charset="0"/>
          </a:endParaRPr>
        </a:p>
      </dgm:t>
    </dgm:pt>
    <dgm:pt modelId="{AEF32582-FFC9-45B5-9E88-68DD5DFB2052}" type="parTrans" cxnId="{7D5374BD-7545-4BCA-8A0C-4FE32CBFB8F8}">
      <dgm:prSet/>
      <dgm:spPr/>
      <dgm:t>
        <a:bodyPr/>
        <a:lstStyle/>
        <a:p>
          <a:endParaRPr lang="tr-TR"/>
        </a:p>
      </dgm:t>
    </dgm:pt>
    <dgm:pt modelId="{3612E68A-4EB5-4317-B8DC-6629B2F30F61}" type="sibTrans" cxnId="{7D5374BD-7545-4BCA-8A0C-4FE32CBFB8F8}">
      <dgm:prSet/>
      <dgm:spPr/>
      <dgm:t>
        <a:bodyPr/>
        <a:lstStyle/>
        <a:p>
          <a:endParaRPr lang="tr-TR">
            <a:latin typeface="Constantia" panose="02030602050306030303" pitchFamily="18" charset="0"/>
          </a:endParaRPr>
        </a:p>
      </dgm:t>
    </dgm:pt>
    <dgm:pt modelId="{F99D2F3B-669D-4216-A4D8-F4C53F7AD117}">
      <dgm:prSet phldrT="[Metin]"/>
      <dgm:spPr/>
      <dgm:t>
        <a:bodyPr/>
        <a:lstStyle/>
        <a:p>
          <a:r>
            <a:rPr lang="en-US" dirty="0" smtClean="0">
              <a:solidFill>
                <a:schemeClr val="tx1"/>
              </a:solidFill>
              <a:latin typeface="Constantia" panose="02030602050306030303" pitchFamily="18" charset="0"/>
            </a:rPr>
            <a:t>salt, </a:t>
          </a:r>
          <a:endParaRPr lang="tr-TR" dirty="0">
            <a:latin typeface="Constantia" panose="02030602050306030303" pitchFamily="18" charset="0"/>
          </a:endParaRPr>
        </a:p>
      </dgm:t>
    </dgm:pt>
    <dgm:pt modelId="{0762AC26-8751-4257-9B26-FFF6C79AA844}" type="parTrans" cxnId="{090E1BE2-E49F-47D0-9110-D71E954FC0B0}">
      <dgm:prSet/>
      <dgm:spPr/>
      <dgm:t>
        <a:bodyPr/>
        <a:lstStyle/>
        <a:p>
          <a:endParaRPr lang="tr-TR"/>
        </a:p>
      </dgm:t>
    </dgm:pt>
    <dgm:pt modelId="{F203119D-D2FC-4672-95B3-AEC8C15DAE05}" type="sibTrans" cxnId="{090E1BE2-E49F-47D0-9110-D71E954FC0B0}">
      <dgm:prSet/>
      <dgm:spPr/>
      <dgm:t>
        <a:bodyPr/>
        <a:lstStyle/>
        <a:p>
          <a:endParaRPr lang="tr-TR"/>
        </a:p>
      </dgm:t>
    </dgm:pt>
    <dgm:pt modelId="{CC82764A-AF53-42BA-88B5-85442CCAE388}">
      <dgm:prSet phldrT="[Metin]"/>
      <dgm:spPr/>
      <dgm:t>
        <a:bodyPr/>
        <a:lstStyle/>
        <a:p>
          <a:r>
            <a:rPr lang="tr-TR" dirty="0" smtClean="0">
              <a:latin typeface="Constantia" panose="02030602050306030303" pitchFamily="18" charset="0"/>
            </a:rPr>
            <a:t>Starter </a:t>
          </a:r>
          <a:r>
            <a:rPr lang="tr-TR" dirty="0" err="1" smtClean="0">
              <a:latin typeface="Constantia" panose="02030602050306030303" pitchFamily="18" charset="0"/>
            </a:rPr>
            <a:t>Culture</a:t>
          </a:r>
          <a:r>
            <a:rPr lang="tr-TR" dirty="0" smtClean="0">
              <a:latin typeface="Constantia" panose="02030602050306030303" pitchFamily="18" charset="0"/>
            </a:rPr>
            <a:t> (</a:t>
          </a:r>
          <a:r>
            <a:rPr lang="tr-TR" dirty="0" err="1" smtClean="0">
              <a:latin typeface="Constantia" panose="02030602050306030303" pitchFamily="18" charset="0"/>
            </a:rPr>
            <a:t>Only</a:t>
          </a:r>
          <a:r>
            <a:rPr lang="tr-TR" dirty="0" smtClean="0">
              <a:latin typeface="Constantia" panose="02030602050306030303" pitchFamily="18" charset="0"/>
            </a:rPr>
            <a:t> </a:t>
          </a:r>
          <a:r>
            <a:rPr lang="tr-TR" dirty="0" err="1" smtClean="0">
              <a:latin typeface="Constantia" panose="02030602050306030303" pitchFamily="18" charset="0"/>
            </a:rPr>
            <a:t>Industrial</a:t>
          </a:r>
          <a:r>
            <a:rPr lang="tr-TR" dirty="0" smtClean="0">
              <a:latin typeface="Constantia" panose="02030602050306030303" pitchFamily="18" charset="0"/>
            </a:rPr>
            <a:t> </a:t>
          </a:r>
          <a:r>
            <a:rPr lang="tr-TR" dirty="0" err="1" smtClean="0">
              <a:latin typeface="Constantia" panose="02030602050306030303" pitchFamily="18" charset="0"/>
            </a:rPr>
            <a:t>Products</a:t>
          </a:r>
          <a:r>
            <a:rPr lang="tr-TR" dirty="0" smtClean="0">
              <a:latin typeface="Constantia" panose="02030602050306030303" pitchFamily="18" charset="0"/>
            </a:rPr>
            <a:t>)</a:t>
          </a:r>
          <a:endParaRPr lang="tr-TR" dirty="0">
            <a:latin typeface="Constantia" panose="02030602050306030303" pitchFamily="18" charset="0"/>
          </a:endParaRPr>
        </a:p>
      </dgm:t>
    </dgm:pt>
    <dgm:pt modelId="{B9569276-BE61-45A2-9BF5-BBF2EAF9827B}" type="parTrans" cxnId="{EB0814AE-5C29-4927-BDC0-EC50D2350064}">
      <dgm:prSet/>
      <dgm:spPr/>
      <dgm:t>
        <a:bodyPr/>
        <a:lstStyle/>
        <a:p>
          <a:endParaRPr lang="tr-TR"/>
        </a:p>
      </dgm:t>
    </dgm:pt>
    <dgm:pt modelId="{98005424-1F15-47AC-B626-6C65C9AB9EAE}" type="sibTrans" cxnId="{EB0814AE-5C29-4927-BDC0-EC50D2350064}">
      <dgm:prSet/>
      <dgm:spPr/>
      <dgm:t>
        <a:bodyPr/>
        <a:lstStyle/>
        <a:p>
          <a:endParaRPr lang="tr-TR"/>
        </a:p>
      </dgm:t>
    </dgm:pt>
    <dgm:pt modelId="{3E17D77D-0517-45CB-BA8A-4349FE5E9F2F}">
      <dgm:prSet phldrT="[Metin]"/>
      <dgm:spPr/>
      <dgm:t>
        <a:bodyPr/>
        <a:lstStyle/>
        <a:p>
          <a:r>
            <a:rPr lang="tr-TR" dirty="0" err="1" smtClean="0">
              <a:latin typeface="Constantia" panose="02030602050306030303" pitchFamily="18" charset="0"/>
            </a:rPr>
            <a:t>Lactic</a:t>
          </a:r>
          <a:r>
            <a:rPr lang="tr-TR" dirty="0" smtClean="0">
              <a:latin typeface="Constantia" panose="02030602050306030303" pitchFamily="18" charset="0"/>
            </a:rPr>
            <a:t> Acid </a:t>
          </a:r>
          <a:r>
            <a:rPr lang="tr-TR" dirty="0" err="1" smtClean="0">
              <a:latin typeface="Constantia" panose="02030602050306030303" pitchFamily="18" charset="0"/>
            </a:rPr>
            <a:t>Bacteria</a:t>
          </a:r>
          <a:endParaRPr lang="tr-TR" dirty="0">
            <a:latin typeface="Constantia" panose="02030602050306030303" pitchFamily="18" charset="0"/>
          </a:endParaRPr>
        </a:p>
      </dgm:t>
    </dgm:pt>
    <dgm:pt modelId="{6D3C3796-56E7-4E97-BFBA-ACF7B52A44A9}" type="parTrans" cxnId="{D76C4EA8-1278-4D80-AFA4-02704AA46349}">
      <dgm:prSet/>
      <dgm:spPr/>
      <dgm:t>
        <a:bodyPr/>
        <a:lstStyle/>
        <a:p>
          <a:endParaRPr lang="tr-TR"/>
        </a:p>
      </dgm:t>
    </dgm:pt>
    <dgm:pt modelId="{3F3E7E56-D459-4B6C-A7F0-83D4F96B311C}" type="sibTrans" cxnId="{D76C4EA8-1278-4D80-AFA4-02704AA46349}">
      <dgm:prSet/>
      <dgm:spPr/>
      <dgm:t>
        <a:bodyPr/>
        <a:lstStyle/>
        <a:p>
          <a:endParaRPr lang="tr-TR"/>
        </a:p>
      </dgm:t>
    </dgm:pt>
    <dgm:pt modelId="{D8FE08F7-07AE-49B4-BBF3-35549FCC3B14}">
      <dgm:prSet phldrT="[Metin]"/>
      <dgm:spPr/>
      <dgm:t>
        <a:bodyPr/>
        <a:lstStyle/>
        <a:p>
          <a:r>
            <a:rPr lang="en-US" dirty="0" smtClean="0">
              <a:solidFill>
                <a:schemeClr val="tx1"/>
              </a:solidFill>
              <a:latin typeface="Constantia" panose="02030602050306030303" pitchFamily="18" charset="0"/>
            </a:rPr>
            <a:t>beef fat,</a:t>
          </a:r>
          <a:endParaRPr lang="tr-TR" dirty="0">
            <a:latin typeface="Constantia" panose="02030602050306030303" pitchFamily="18" charset="0"/>
          </a:endParaRPr>
        </a:p>
      </dgm:t>
    </dgm:pt>
    <dgm:pt modelId="{08A33121-7583-453D-877E-B50981A651F9}" type="parTrans" cxnId="{54FF55FA-615B-48E1-9D5E-C555F9059E42}">
      <dgm:prSet/>
      <dgm:spPr/>
      <dgm:t>
        <a:bodyPr/>
        <a:lstStyle/>
        <a:p>
          <a:endParaRPr lang="tr-TR"/>
        </a:p>
      </dgm:t>
    </dgm:pt>
    <dgm:pt modelId="{34252062-1624-4ADC-B1C8-D346349EADCF}" type="sibTrans" cxnId="{54FF55FA-615B-48E1-9D5E-C555F9059E42}">
      <dgm:prSet/>
      <dgm:spPr/>
      <dgm:t>
        <a:bodyPr/>
        <a:lstStyle/>
        <a:p>
          <a:endParaRPr lang="tr-TR"/>
        </a:p>
      </dgm:t>
    </dgm:pt>
    <dgm:pt modelId="{059D991F-B8F9-487A-87EB-2AB84717115A}">
      <dgm:prSet phldrT="[Metin]"/>
      <dgm:spPr/>
      <dgm:t>
        <a:bodyPr/>
        <a:lstStyle/>
        <a:p>
          <a:r>
            <a:rPr lang="en-US" dirty="0" smtClean="0">
              <a:solidFill>
                <a:schemeClr val="tx1"/>
              </a:solidFill>
              <a:latin typeface="Constantia" panose="02030602050306030303" pitchFamily="18" charset="0"/>
            </a:rPr>
            <a:t>sheep tail fat</a:t>
          </a:r>
          <a:endParaRPr lang="tr-TR" dirty="0">
            <a:latin typeface="Constantia" panose="02030602050306030303" pitchFamily="18" charset="0"/>
          </a:endParaRPr>
        </a:p>
      </dgm:t>
    </dgm:pt>
    <dgm:pt modelId="{69B6E356-F031-4F89-A154-41EC298D7B3E}" type="parTrans" cxnId="{92DBE8B9-6004-468D-8185-634C73D7146B}">
      <dgm:prSet/>
      <dgm:spPr/>
      <dgm:t>
        <a:bodyPr/>
        <a:lstStyle/>
        <a:p>
          <a:endParaRPr lang="tr-TR"/>
        </a:p>
      </dgm:t>
    </dgm:pt>
    <dgm:pt modelId="{68092160-1FCC-4070-824D-E27C961B6001}" type="sibTrans" cxnId="{92DBE8B9-6004-468D-8185-634C73D7146B}">
      <dgm:prSet/>
      <dgm:spPr/>
      <dgm:t>
        <a:bodyPr/>
        <a:lstStyle/>
        <a:p>
          <a:endParaRPr lang="tr-TR"/>
        </a:p>
      </dgm:t>
    </dgm:pt>
    <dgm:pt modelId="{9AE507CC-99CB-4CB2-B74E-5D296EF83266}">
      <dgm:prSet phldrT="[Metin]"/>
      <dgm:spPr/>
      <dgm:t>
        <a:bodyPr/>
        <a:lstStyle/>
        <a:p>
          <a:r>
            <a:rPr lang="en-US" dirty="0" smtClean="0">
              <a:solidFill>
                <a:schemeClr val="tx1"/>
              </a:solidFill>
              <a:latin typeface="Constantia" panose="02030602050306030303" pitchFamily="18" charset="0"/>
            </a:rPr>
            <a:t>sugar, </a:t>
          </a:r>
          <a:endParaRPr lang="tr-TR" dirty="0">
            <a:latin typeface="Constantia" panose="02030602050306030303" pitchFamily="18" charset="0"/>
          </a:endParaRPr>
        </a:p>
      </dgm:t>
    </dgm:pt>
    <dgm:pt modelId="{0691AD48-E3B1-4F09-92AC-27630CC217EA}" type="parTrans" cxnId="{1DAEF71F-5B99-4804-8776-5A517FEF45C1}">
      <dgm:prSet/>
      <dgm:spPr/>
      <dgm:t>
        <a:bodyPr/>
        <a:lstStyle/>
        <a:p>
          <a:endParaRPr lang="tr-TR"/>
        </a:p>
      </dgm:t>
    </dgm:pt>
    <dgm:pt modelId="{3A96E5DF-2952-445E-A0D4-962988790943}" type="sibTrans" cxnId="{1DAEF71F-5B99-4804-8776-5A517FEF45C1}">
      <dgm:prSet/>
      <dgm:spPr/>
      <dgm:t>
        <a:bodyPr/>
        <a:lstStyle/>
        <a:p>
          <a:endParaRPr lang="tr-TR"/>
        </a:p>
      </dgm:t>
    </dgm:pt>
    <dgm:pt modelId="{BAD9AC26-9EDD-43D0-93B1-CA42942A647E}">
      <dgm:prSet phldrT="[Metin]"/>
      <dgm:spPr/>
      <dgm:t>
        <a:bodyPr/>
        <a:lstStyle/>
        <a:p>
          <a:r>
            <a:rPr lang="en-US" dirty="0" smtClean="0">
              <a:solidFill>
                <a:schemeClr val="tx1"/>
              </a:solidFill>
              <a:latin typeface="Constantia" panose="02030602050306030303" pitchFamily="18" charset="0"/>
            </a:rPr>
            <a:t>nitrite, nitrate</a:t>
          </a:r>
          <a:endParaRPr lang="tr-TR" dirty="0">
            <a:latin typeface="Constantia" panose="02030602050306030303" pitchFamily="18" charset="0"/>
          </a:endParaRPr>
        </a:p>
      </dgm:t>
    </dgm:pt>
    <dgm:pt modelId="{21EF8AD7-B52A-43C8-8818-0CEFDB0BBEA3}" type="parTrans" cxnId="{013B1E22-03C0-49EB-8444-9BDD26D537D1}">
      <dgm:prSet/>
      <dgm:spPr/>
      <dgm:t>
        <a:bodyPr/>
        <a:lstStyle/>
        <a:p>
          <a:endParaRPr lang="tr-TR"/>
        </a:p>
      </dgm:t>
    </dgm:pt>
    <dgm:pt modelId="{BA429005-0AB9-4BAF-991C-3E6721899181}" type="sibTrans" cxnId="{013B1E22-03C0-49EB-8444-9BDD26D537D1}">
      <dgm:prSet/>
      <dgm:spPr/>
      <dgm:t>
        <a:bodyPr/>
        <a:lstStyle/>
        <a:p>
          <a:endParaRPr lang="tr-TR"/>
        </a:p>
      </dgm:t>
    </dgm:pt>
    <dgm:pt modelId="{4B0EDBFA-1800-4E5B-9207-70D3BC26A30E}">
      <dgm:prSet phldrT="[Metin]"/>
      <dgm:spPr/>
      <dgm:t>
        <a:bodyPr/>
        <a:lstStyle/>
        <a:p>
          <a:r>
            <a:rPr lang="en-US" dirty="0" smtClean="0">
              <a:solidFill>
                <a:schemeClr val="tx1"/>
              </a:solidFill>
              <a:latin typeface="Constantia" panose="02030602050306030303" pitchFamily="18" charset="0"/>
            </a:rPr>
            <a:t>various spices</a:t>
          </a:r>
          <a:endParaRPr lang="tr-TR" dirty="0">
            <a:latin typeface="Constantia" panose="02030602050306030303" pitchFamily="18" charset="0"/>
          </a:endParaRPr>
        </a:p>
      </dgm:t>
    </dgm:pt>
    <dgm:pt modelId="{C37D52FA-B65B-40ED-80CF-11432C81CBFF}" type="parTrans" cxnId="{988A9166-BCD4-4AAD-852C-C6785E26DB5B}">
      <dgm:prSet/>
      <dgm:spPr/>
      <dgm:t>
        <a:bodyPr/>
        <a:lstStyle/>
        <a:p>
          <a:endParaRPr lang="tr-TR"/>
        </a:p>
      </dgm:t>
    </dgm:pt>
    <dgm:pt modelId="{07B53E0E-88A2-4DF2-9FB4-7194CC05994D}" type="sibTrans" cxnId="{988A9166-BCD4-4AAD-852C-C6785E26DB5B}">
      <dgm:prSet/>
      <dgm:spPr/>
      <dgm:t>
        <a:bodyPr/>
        <a:lstStyle/>
        <a:p>
          <a:endParaRPr lang="tr-TR"/>
        </a:p>
      </dgm:t>
    </dgm:pt>
    <dgm:pt modelId="{948DF0B9-7C93-40B7-BE9E-C25E8C869B8F}" type="pres">
      <dgm:prSet presAssocID="{3EAD242C-B866-48AB-920D-514F7DBED133}" presName="linearFlow" presStyleCnt="0">
        <dgm:presLayoutVars>
          <dgm:dir/>
          <dgm:animLvl val="lvl"/>
          <dgm:resizeHandles val="exact"/>
        </dgm:presLayoutVars>
      </dgm:prSet>
      <dgm:spPr/>
      <dgm:t>
        <a:bodyPr/>
        <a:lstStyle/>
        <a:p>
          <a:endParaRPr lang="tr-TR"/>
        </a:p>
      </dgm:t>
    </dgm:pt>
    <dgm:pt modelId="{5F6C3C40-8C1A-4D10-9C35-C330B856CCF0}" type="pres">
      <dgm:prSet presAssocID="{F1C9B417-6470-4EE9-839E-B433CA99512E}" presName="composite" presStyleCnt="0"/>
      <dgm:spPr/>
    </dgm:pt>
    <dgm:pt modelId="{134658E0-BF60-47D2-AB59-64F6152FAF34}" type="pres">
      <dgm:prSet presAssocID="{F1C9B417-6470-4EE9-839E-B433CA99512E}" presName="parTx" presStyleLbl="node1" presStyleIdx="0" presStyleCnt="3">
        <dgm:presLayoutVars>
          <dgm:chMax val="0"/>
          <dgm:chPref val="0"/>
          <dgm:bulletEnabled val="1"/>
        </dgm:presLayoutVars>
      </dgm:prSet>
      <dgm:spPr/>
      <dgm:t>
        <a:bodyPr/>
        <a:lstStyle/>
        <a:p>
          <a:endParaRPr lang="tr-TR"/>
        </a:p>
      </dgm:t>
    </dgm:pt>
    <dgm:pt modelId="{BD5F4871-5C8A-40A2-9BD2-12E973A18296}" type="pres">
      <dgm:prSet presAssocID="{F1C9B417-6470-4EE9-839E-B433CA99512E}" presName="parSh" presStyleLbl="node1" presStyleIdx="0" presStyleCnt="3"/>
      <dgm:spPr/>
      <dgm:t>
        <a:bodyPr/>
        <a:lstStyle/>
        <a:p>
          <a:endParaRPr lang="tr-TR"/>
        </a:p>
      </dgm:t>
    </dgm:pt>
    <dgm:pt modelId="{3C517020-C668-4644-BC73-1750CD19182A}" type="pres">
      <dgm:prSet presAssocID="{F1C9B417-6470-4EE9-839E-B433CA99512E}" presName="desTx" presStyleLbl="fgAcc1" presStyleIdx="0" presStyleCnt="3">
        <dgm:presLayoutVars>
          <dgm:bulletEnabled val="1"/>
        </dgm:presLayoutVars>
      </dgm:prSet>
      <dgm:spPr/>
      <dgm:t>
        <a:bodyPr/>
        <a:lstStyle/>
        <a:p>
          <a:endParaRPr lang="tr-TR"/>
        </a:p>
      </dgm:t>
    </dgm:pt>
    <dgm:pt modelId="{B4B24E5F-15EC-429A-80EF-1F4BC045DAFE}" type="pres">
      <dgm:prSet presAssocID="{8AAE5A35-8C0E-462D-83DE-5002089EDEDE}" presName="sibTrans" presStyleLbl="sibTrans2D1" presStyleIdx="0" presStyleCnt="2"/>
      <dgm:spPr/>
      <dgm:t>
        <a:bodyPr/>
        <a:lstStyle/>
        <a:p>
          <a:endParaRPr lang="tr-TR"/>
        </a:p>
      </dgm:t>
    </dgm:pt>
    <dgm:pt modelId="{2B81594B-AA34-4446-8D99-BD4EEE2131D2}" type="pres">
      <dgm:prSet presAssocID="{8AAE5A35-8C0E-462D-83DE-5002089EDEDE}" presName="connTx" presStyleLbl="sibTrans2D1" presStyleIdx="0" presStyleCnt="2"/>
      <dgm:spPr/>
      <dgm:t>
        <a:bodyPr/>
        <a:lstStyle/>
        <a:p>
          <a:endParaRPr lang="tr-TR"/>
        </a:p>
      </dgm:t>
    </dgm:pt>
    <dgm:pt modelId="{FA7404EB-4356-4F81-9BEB-FDB92D781882}" type="pres">
      <dgm:prSet presAssocID="{9371140C-F741-439A-BA50-4F7CE42208AC}" presName="composite" presStyleCnt="0"/>
      <dgm:spPr/>
    </dgm:pt>
    <dgm:pt modelId="{AD7784E3-7841-42B9-BF7F-81E0199655E4}" type="pres">
      <dgm:prSet presAssocID="{9371140C-F741-439A-BA50-4F7CE42208AC}" presName="parTx" presStyleLbl="node1" presStyleIdx="0" presStyleCnt="3">
        <dgm:presLayoutVars>
          <dgm:chMax val="0"/>
          <dgm:chPref val="0"/>
          <dgm:bulletEnabled val="1"/>
        </dgm:presLayoutVars>
      </dgm:prSet>
      <dgm:spPr/>
      <dgm:t>
        <a:bodyPr/>
        <a:lstStyle/>
        <a:p>
          <a:endParaRPr lang="tr-TR"/>
        </a:p>
      </dgm:t>
    </dgm:pt>
    <dgm:pt modelId="{F3F84CB2-752F-43FB-9C07-54C162038599}" type="pres">
      <dgm:prSet presAssocID="{9371140C-F741-439A-BA50-4F7CE42208AC}" presName="parSh" presStyleLbl="node1" presStyleIdx="1" presStyleCnt="3"/>
      <dgm:spPr/>
      <dgm:t>
        <a:bodyPr/>
        <a:lstStyle/>
        <a:p>
          <a:endParaRPr lang="tr-TR"/>
        </a:p>
      </dgm:t>
    </dgm:pt>
    <dgm:pt modelId="{D3B947A4-804F-4BDB-909E-41D19655FBDE}" type="pres">
      <dgm:prSet presAssocID="{9371140C-F741-439A-BA50-4F7CE42208AC}" presName="desTx" presStyleLbl="fgAcc1" presStyleIdx="1" presStyleCnt="3">
        <dgm:presLayoutVars>
          <dgm:bulletEnabled val="1"/>
        </dgm:presLayoutVars>
      </dgm:prSet>
      <dgm:spPr/>
      <dgm:t>
        <a:bodyPr/>
        <a:lstStyle/>
        <a:p>
          <a:endParaRPr lang="tr-TR"/>
        </a:p>
      </dgm:t>
    </dgm:pt>
    <dgm:pt modelId="{E5D484BE-95B1-4F09-A351-988690A5F66B}" type="pres">
      <dgm:prSet presAssocID="{3612E68A-4EB5-4317-B8DC-6629B2F30F61}" presName="sibTrans" presStyleLbl="sibTrans2D1" presStyleIdx="1" presStyleCnt="2"/>
      <dgm:spPr/>
      <dgm:t>
        <a:bodyPr/>
        <a:lstStyle/>
        <a:p>
          <a:endParaRPr lang="tr-TR"/>
        </a:p>
      </dgm:t>
    </dgm:pt>
    <dgm:pt modelId="{77477D44-2ED4-4D70-871E-DA48E0CF604B}" type="pres">
      <dgm:prSet presAssocID="{3612E68A-4EB5-4317-B8DC-6629B2F30F61}" presName="connTx" presStyleLbl="sibTrans2D1" presStyleIdx="1" presStyleCnt="2"/>
      <dgm:spPr/>
      <dgm:t>
        <a:bodyPr/>
        <a:lstStyle/>
        <a:p>
          <a:endParaRPr lang="tr-TR"/>
        </a:p>
      </dgm:t>
    </dgm:pt>
    <dgm:pt modelId="{D301FBD8-8928-45FF-8202-7D6A323108F6}" type="pres">
      <dgm:prSet presAssocID="{CC82764A-AF53-42BA-88B5-85442CCAE388}" presName="composite" presStyleCnt="0"/>
      <dgm:spPr/>
    </dgm:pt>
    <dgm:pt modelId="{46224A9E-9493-4FE6-B1CE-013C0F72FA76}" type="pres">
      <dgm:prSet presAssocID="{CC82764A-AF53-42BA-88B5-85442CCAE388}" presName="parTx" presStyleLbl="node1" presStyleIdx="1" presStyleCnt="3">
        <dgm:presLayoutVars>
          <dgm:chMax val="0"/>
          <dgm:chPref val="0"/>
          <dgm:bulletEnabled val="1"/>
        </dgm:presLayoutVars>
      </dgm:prSet>
      <dgm:spPr/>
      <dgm:t>
        <a:bodyPr/>
        <a:lstStyle/>
        <a:p>
          <a:endParaRPr lang="tr-TR"/>
        </a:p>
      </dgm:t>
    </dgm:pt>
    <dgm:pt modelId="{FC4B9729-4E6B-4059-A291-8AB0E38A2D66}" type="pres">
      <dgm:prSet presAssocID="{CC82764A-AF53-42BA-88B5-85442CCAE388}" presName="parSh" presStyleLbl="node1" presStyleIdx="2" presStyleCnt="3"/>
      <dgm:spPr/>
      <dgm:t>
        <a:bodyPr/>
        <a:lstStyle/>
        <a:p>
          <a:endParaRPr lang="tr-TR"/>
        </a:p>
      </dgm:t>
    </dgm:pt>
    <dgm:pt modelId="{13CD7AE7-F890-4451-A266-28119A68587A}" type="pres">
      <dgm:prSet presAssocID="{CC82764A-AF53-42BA-88B5-85442CCAE388}" presName="desTx" presStyleLbl="fgAcc1" presStyleIdx="2" presStyleCnt="3">
        <dgm:presLayoutVars>
          <dgm:bulletEnabled val="1"/>
        </dgm:presLayoutVars>
      </dgm:prSet>
      <dgm:spPr/>
      <dgm:t>
        <a:bodyPr/>
        <a:lstStyle/>
        <a:p>
          <a:endParaRPr lang="tr-TR"/>
        </a:p>
      </dgm:t>
    </dgm:pt>
  </dgm:ptLst>
  <dgm:cxnLst>
    <dgm:cxn modelId="{1DAEF71F-5B99-4804-8776-5A517FEF45C1}" srcId="{9371140C-F741-439A-BA50-4F7CE42208AC}" destId="{9AE507CC-99CB-4CB2-B74E-5D296EF83266}" srcOrd="1" destOrd="0" parTransId="{0691AD48-E3B1-4F09-92AC-27630CC217EA}" sibTransId="{3A96E5DF-2952-445E-A0D4-962988790943}"/>
    <dgm:cxn modelId="{95703AD9-96FA-45E6-80BE-A64453DC64D2}" srcId="{F1C9B417-6470-4EE9-839E-B433CA99512E}" destId="{5CB9D132-D354-4265-8255-4AE060521260}" srcOrd="0" destOrd="0" parTransId="{24B1310D-5940-4F7E-A5B8-3DB2969796D7}" sibTransId="{EE22D0D8-6B5D-4F36-9347-EB3214FFADF5}"/>
    <dgm:cxn modelId="{3FC85B93-225D-4A0B-84BD-09B178C58595}" type="presOf" srcId="{3EAD242C-B866-48AB-920D-514F7DBED133}" destId="{948DF0B9-7C93-40B7-BE9E-C25E8C869B8F}" srcOrd="0" destOrd="0" presId="urn:microsoft.com/office/officeart/2005/8/layout/process3"/>
    <dgm:cxn modelId="{EB0814AE-5C29-4927-BDC0-EC50D2350064}" srcId="{3EAD242C-B866-48AB-920D-514F7DBED133}" destId="{CC82764A-AF53-42BA-88B5-85442CCAE388}" srcOrd="2" destOrd="0" parTransId="{B9569276-BE61-45A2-9BF5-BBF2EAF9827B}" sibTransId="{98005424-1F15-47AC-B626-6C65C9AB9EAE}"/>
    <dgm:cxn modelId="{77E34EA3-D521-40CA-8912-06E868AF2EC4}" type="presOf" srcId="{D8FE08F7-07AE-49B4-BBF3-35549FCC3B14}" destId="{3C517020-C668-4644-BC73-1750CD19182A}" srcOrd="0" destOrd="1" presId="urn:microsoft.com/office/officeart/2005/8/layout/process3"/>
    <dgm:cxn modelId="{2EA0E413-D739-414A-BE8E-AE2EDB1A293F}" type="presOf" srcId="{9AE507CC-99CB-4CB2-B74E-5D296EF83266}" destId="{D3B947A4-804F-4BDB-909E-41D19655FBDE}" srcOrd="0" destOrd="1" presId="urn:microsoft.com/office/officeart/2005/8/layout/process3"/>
    <dgm:cxn modelId="{AD9CE2BB-117A-4BA5-8895-8094D1EF497C}" type="presOf" srcId="{BAD9AC26-9EDD-43D0-93B1-CA42942A647E}" destId="{D3B947A4-804F-4BDB-909E-41D19655FBDE}" srcOrd="0" destOrd="2" presId="urn:microsoft.com/office/officeart/2005/8/layout/process3"/>
    <dgm:cxn modelId="{988A9166-BCD4-4AAD-852C-C6785E26DB5B}" srcId="{9371140C-F741-439A-BA50-4F7CE42208AC}" destId="{4B0EDBFA-1800-4E5B-9207-70D3BC26A30E}" srcOrd="3" destOrd="0" parTransId="{C37D52FA-B65B-40ED-80CF-11432C81CBFF}" sibTransId="{07B53E0E-88A2-4DF2-9FB4-7194CC05994D}"/>
    <dgm:cxn modelId="{47D126F7-A431-4EA9-822C-BAD6BF2C7452}" srcId="{3EAD242C-B866-48AB-920D-514F7DBED133}" destId="{F1C9B417-6470-4EE9-839E-B433CA99512E}" srcOrd="0" destOrd="0" parTransId="{AA7FA781-ED04-4178-9816-E6444BA127F4}" sibTransId="{8AAE5A35-8C0E-462D-83DE-5002089EDEDE}"/>
    <dgm:cxn modelId="{C9FC771F-8CA4-4744-9BC9-914249972186}" type="presOf" srcId="{3612E68A-4EB5-4317-B8DC-6629B2F30F61}" destId="{77477D44-2ED4-4D70-871E-DA48E0CF604B}" srcOrd="1" destOrd="0" presId="urn:microsoft.com/office/officeart/2005/8/layout/process3"/>
    <dgm:cxn modelId="{29732F0F-AF40-48DA-9E2A-F7AC928760F6}" type="presOf" srcId="{CC82764A-AF53-42BA-88B5-85442CCAE388}" destId="{46224A9E-9493-4FE6-B1CE-013C0F72FA76}" srcOrd="0" destOrd="0" presId="urn:microsoft.com/office/officeart/2005/8/layout/process3"/>
    <dgm:cxn modelId="{D76C4EA8-1278-4D80-AFA4-02704AA46349}" srcId="{CC82764A-AF53-42BA-88B5-85442CCAE388}" destId="{3E17D77D-0517-45CB-BA8A-4349FE5E9F2F}" srcOrd="0" destOrd="0" parTransId="{6D3C3796-56E7-4E97-BFBA-ACF7B52A44A9}" sibTransId="{3F3E7E56-D459-4B6C-A7F0-83D4F96B311C}"/>
    <dgm:cxn modelId="{A019F6B7-6362-47A6-A881-4281CC3FCF33}" type="presOf" srcId="{4B0EDBFA-1800-4E5B-9207-70D3BC26A30E}" destId="{D3B947A4-804F-4BDB-909E-41D19655FBDE}" srcOrd="0" destOrd="3" presId="urn:microsoft.com/office/officeart/2005/8/layout/process3"/>
    <dgm:cxn modelId="{F75B0D40-710A-4259-A10A-3F024A6A7B80}" type="presOf" srcId="{3612E68A-4EB5-4317-B8DC-6629B2F30F61}" destId="{E5D484BE-95B1-4F09-A351-988690A5F66B}" srcOrd="0" destOrd="0" presId="urn:microsoft.com/office/officeart/2005/8/layout/process3"/>
    <dgm:cxn modelId="{7D5374BD-7545-4BCA-8A0C-4FE32CBFB8F8}" srcId="{3EAD242C-B866-48AB-920D-514F7DBED133}" destId="{9371140C-F741-439A-BA50-4F7CE42208AC}" srcOrd="1" destOrd="0" parTransId="{AEF32582-FFC9-45B5-9E88-68DD5DFB2052}" sibTransId="{3612E68A-4EB5-4317-B8DC-6629B2F30F61}"/>
    <dgm:cxn modelId="{347852A3-E42A-484E-9125-51AD8BF8B11D}" type="presOf" srcId="{3E17D77D-0517-45CB-BA8A-4349FE5E9F2F}" destId="{13CD7AE7-F890-4451-A266-28119A68587A}" srcOrd="0" destOrd="0" presId="urn:microsoft.com/office/officeart/2005/8/layout/process3"/>
    <dgm:cxn modelId="{93454115-C4A5-4E8C-85E1-5C44BAEA2331}" type="presOf" srcId="{9371140C-F741-439A-BA50-4F7CE42208AC}" destId="{F3F84CB2-752F-43FB-9C07-54C162038599}" srcOrd="1" destOrd="0" presId="urn:microsoft.com/office/officeart/2005/8/layout/process3"/>
    <dgm:cxn modelId="{CD833429-9CC4-4673-A757-46AC93C6FD62}" type="presOf" srcId="{059D991F-B8F9-487A-87EB-2AB84717115A}" destId="{3C517020-C668-4644-BC73-1750CD19182A}" srcOrd="0" destOrd="2" presId="urn:microsoft.com/office/officeart/2005/8/layout/process3"/>
    <dgm:cxn modelId="{F3494305-CC78-467C-8B78-187B9C0735D9}" type="presOf" srcId="{CC82764A-AF53-42BA-88B5-85442CCAE388}" destId="{FC4B9729-4E6B-4059-A291-8AB0E38A2D66}" srcOrd="1" destOrd="0" presId="urn:microsoft.com/office/officeart/2005/8/layout/process3"/>
    <dgm:cxn modelId="{9FA7C8AB-F80C-4386-84C2-BD1AFB5E9768}" type="presOf" srcId="{F99D2F3B-669D-4216-A4D8-F4C53F7AD117}" destId="{D3B947A4-804F-4BDB-909E-41D19655FBDE}" srcOrd="0" destOrd="0" presId="urn:microsoft.com/office/officeart/2005/8/layout/process3"/>
    <dgm:cxn modelId="{090E1BE2-E49F-47D0-9110-D71E954FC0B0}" srcId="{9371140C-F741-439A-BA50-4F7CE42208AC}" destId="{F99D2F3B-669D-4216-A4D8-F4C53F7AD117}" srcOrd="0" destOrd="0" parTransId="{0762AC26-8751-4257-9B26-FFF6C79AA844}" sibTransId="{F203119D-D2FC-4672-95B3-AEC8C15DAE05}"/>
    <dgm:cxn modelId="{A40A5284-E6E8-4B4F-9FFB-D1F7C97CC751}" type="presOf" srcId="{F1C9B417-6470-4EE9-839E-B433CA99512E}" destId="{134658E0-BF60-47D2-AB59-64F6152FAF34}" srcOrd="0" destOrd="0" presId="urn:microsoft.com/office/officeart/2005/8/layout/process3"/>
    <dgm:cxn modelId="{013B1E22-03C0-49EB-8444-9BDD26D537D1}" srcId="{9371140C-F741-439A-BA50-4F7CE42208AC}" destId="{BAD9AC26-9EDD-43D0-93B1-CA42942A647E}" srcOrd="2" destOrd="0" parTransId="{21EF8AD7-B52A-43C8-8818-0CEFDB0BBEA3}" sibTransId="{BA429005-0AB9-4BAF-991C-3E6721899181}"/>
    <dgm:cxn modelId="{92DBE8B9-6004-468D-8185-634C73D7146B}" srcId="{F1C9B417-6470-4EE9-839E-B433CA99512E}" destId="{059D991F-B8F9-487A-87EB-2AB84717115A}" srcOrd="2" destOrd="0" parTransId="{69B6E356-F031-4F89-A154-41EC298D7B3E}" sibTransId="{68092160-1FCC-4070-824D-E27C961B6001}"/>
    <dgm:cxn modelId="{55E41309-F014-4D79-93CC-06B7FDBC8A71}" type="presOf" srcId="{9371140C-F741-439A-BA50-4F7CE42208AC}" destId="{AD7784E3-7841-42B9-BF7F-81E0199655E4}" srcOrd="0" destOrd="0" presId="urn:microsoft.com/office/officeart/2005/8/layout/process3"/>
    <dgm:cxn modelId="{4411E3BC-C34E-4DE9-BD06-BD6410D8FB48}" type="presOf" srcId="{8AAE5A35-8C0E-462D-83DE-5002089EDEDE}" destId="{B4B24E5F-15EC-429A-80EF-1F4BC045DAFE}" srcOrd="0" destOrd="0" presId="urn:microsoft.com/office/officeart/2005/8/layout/process3"/>
    <dgm:cxn modelId="{E64CCB56-A077-4EAD-B6AD-E98303A15E04}" type="presOf" srcId="{F1C9B417-6470-4EE9-839E-B433CA99512E}" destId="{BD5F4871-5C8A-40A2-9BD2-12E973A18296}" srcOrd="1" destOrd="0" presId="urn:microsoft.com/office/officeart/2005/8/layout/process3"/>
    <dgm:cxn modelId="{BC7FB7F0-AAFB-4D70-87D6-5415011F7BA8}" type="presOf" srcId="{8AAE5A35-8C0E-462D-83DE-5002089EDEDE}" destId="{2B81594B-AA34-4446-8D99-BD4EEE2131D2}" srcOrd="1" destOrd="0" presId="urn:microsoft.com/office/officeart/2005/8/layout/process3"/>
    <dgm:cxn modelId="{235A5DE9-AF28-4998-982E-92E2B5426A4A}" type="presOf" srcId="{5CB9D132-D354-4265-8255-4AE060521260}" destId="{3C517020-C668-4644-BC73-1750CD19182A}" srcOrd="0" destOrd="0" presId="urn:microsoft.com/office/officeart/2005/8/layout/process3"/>
    <dgm:cxn modelId="{54FF55FA-615B-48E1-9D5E-C555F9059E42}" srcId="{F1C9B417-6470-4EE9-839E-B433CA99512E}" destId="{D8FE08F7-07AE-49B4-BBF3-35549FCC3B14}" srcOrd="1" destOrd="0" parTransId="{08A33121-7583-453D-877E-B50981A651F9}" sibTransId="{34252062-1624-4ADC-B1C8-D346349EADCF}"/>
    <dgm:cxn modelId="{194E7287-4316-4366-B1E4-4852CAB446C7}" type="presParOf" srcId="{948DF0B9-7C93-40B7-BE9E-C25E8C869B8F}" destId="{5F6C3C40-8C1A-4D10-9C35-C330B856CCF0}" srcOrd="0" destOrd="0" presId="urn:microsoft.com/office/officeart/2005/8/layout/process3"/>
    <dgm:cxn modelId="{95A59FF8-3F61-4B64-8F3C-6CE42F95A67E}" type="presParOf" srcId="{5F6C3C40-8C1A-4D10-9C35-C330B856CCF0}" destId="{134658E0-BF60-47D2-AB59-64F6152FAF34}" srcOrd="0" destOrd="0" presId="urn:microsoft.com/office/officeart/2005/8/layout/process3"/>
    <dgm:cxn modelId="{E7E008D8-9FB5-404A-9B56-E92DADB51339}" type="presParOf" srcId="{5F6C3C40-8C1A-4D10-9C35-C330B856CCF0}" destId="{BD5F4871-5C8A-40A2-9BD2-12E973A18296}" srcOrd="1" destOrd="0" presId="urn:microsoft.com/office/officeart/2005/8/layout/process3"/>
    <dgm:cxn modelId="{146F9A35-A76A-422C-898F-C103802B5D9E}" type="presParOf" srcId="{5F6C3C40-8C1A-4D10-9C35-C330B856CCF0}" destId="{3C517020-C668-4644-BC73-1750CD19182A}" srcOrd="2" destOrd="0" presId="urn:microsoft.com/office/officeart/2005/8/layout/process3"/>
    <dgm:cxn modelId="{7EFB5DD2-4CC8-4466-B43D-C1C23BCF2A41}" type="presParOf" srcId="{948DF0B9-7C93-40B7-BE9E-C25E8C869B8F}" destId="{B4B24E5F-15EC-429A-80EF-1F4BC045DAFE}" srcOrd="1" destOrd="0" presId="urn:microsoft.com/office/officeart/2005/8/layout/process3"/>
    <dgm:cxn modelId="{977D6621-BD43-4BAB-BC71-779537933407}" type="presParOf" srcId="{B4B24E5F-15EC-429A-80EF-1F4BC045DAFE}" destId="{2B81594B-AA34-4446-8D99-BD4EEE2131D2}" srcOrd="0" destOrd="0" presId="urn:microsoft.com/office/officeart/2005/8/layout/process3"/>
    <dgm:cxn modelId="{64BE7849-E1D2-49B5-B1C1-1E36664F16B7}" type="presParOf" srcId="{948DF0B9-7C93-40B7-BE9E-C25E8C869B8F}" destId="{FA7404EB-4356-4F81-9BEB-FDB92D781882}" srcOrd="2" destOrd="0" presId="urn:microsoft.com/office/officeart/2005/8/layout/process3"/>
    <dgm:cxn modelId="{4D575D69-C150-4CA1-815F-EF25A1C13F59}" type="presParOf" srcId="{FA7404EB-4356-4F81-9BEB-FDB92D781882}" destId="{AD7784E3-7841-42B9-BF7F-81E0199655E4}" srcOrd="0" destOrd="0" presId="urn:microsoft.com/office/officeart/2005/8/layout/process3"/>
    <dgm:cxn modelId="{437CE500-F6A7-40CB-B178-F5CC7B97A7BB}" type="presParOf" srcId="{FA7404EB-4356-4F81-9BEB-FDB92D781882}" destId="{F3F84CB2-752F-43FB-9C07-54C162038599}" srcOrd="1" destOrd="0" presId="urn:microsoft.com/office/officeart/2005/8/layout/process3"/>
    <dgm:cxn modelId="{593EE579-B53B-44D9-A199-1FE6648FDB75}" type="presParOf" srcId="{FA7404EB-4356-4F81-9BEB-FDB92D781882}" destId="{D3B947A4-804F-4BDB-909E-41D19655FBDE}" srcOrd="2" destOrd="0" presId="urn:microsoft.com/office/officeart/2005/8/layout/process3"/>
    <dgm:cxn modelId="{F74F5367-8A1A-4869-90D5-A25338D8B3D8}" type="presParOf" srcId="{948DF0B9-7C93-40B7-BE9E-C25E8C869B8F}" destId="{E5D484BE-95B1-4F09-A351-988690A5F66B}" srcOrd="3" destOrd="0" presId="urn:microsoft.com/office/officeart/2005/8/layout/process3"/>
    <dgm:cxn modelId="{8D55AA67-9DE5-4A05-A3F3-0A37947BAE71}" type="presParOf" srcId="{E5D484BE-95B1-4F09-A351-988690A5F66B}" destId="{77477D44-2ED4-4D70-871E-DA48E0CF604B}" srcOrd="0" destOrd="0" presId="urn:microsoft.com/office/officeart/2005/8/layout/process3"/>
    <dgm:cxn modelId="{FEEC06A1-9B71-449A-AB54-8EF8561EFE47}" type="presParOf" srcId="{948DF0B9-7C93-40B7-BE9E-C25E8C869B8F}" destId="{D301FBD8-8928-45FF-8202-7D6A323108F6}" srcOrd="4" destOrd="0" presId="urn:microsoft.com/office/officeart/2005/8/layout/process3"/>
    <dgm:cxn modelId="{68B7B733-2784-44AF-B9DD-20DB5F8C8193}" type="presParOf" srcId="{D301FBD8-8928-45FF-8202-7D6A323108F6}" destId="{46224A9E-9493-4FE6-B1CE-013C0F72FA76}" srcOrd="0" destOrd="0" presId="urn:microsoft.com/office/officeart/2005/8/layout/process3"/>
    <dgm:cxn modelId="{4D56D6B7-6B62-47B4-B0E7-7BC173AF8C13}" type="presParOf" srcId="{D301FBD8-8928-45FF-8202-7D6A323108F6}" destId="{FC4B9729-4E6B-4059-A291-8AB0E38A2D66}" srcOrd="1" destOrd="0" presId="urn:microsoft.com/office/officeart/2005/8/layout/process3"/>
    <dgm:cxn modelId="{DE34D9E0-06EE-474B-88A8-BCCB72B2E442}" type="presParOf" srcId="{D301FBD8-8928-45FF-8202-7D6A323108F6}" destId="{13CD7AE7-F890-4451-A266-28119A68587A}"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F4871-5C8A-40A2-9BD2-12E973A18296}">
      <dsp:nvSpPr>
        <dsp:cNvPr id="0" name=""/>
        <dsp:cNvSpPr/>
      </dsp:nvSpPr>
      <dsp:spPr>
        <a:xfrm>
          <a:off x="4614" y="1438366"/>
          <a:ext cx="2098203" cy="9395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tr-TR" sz="1600" kern="1200" dirty="0" err="1" smtClean="0">
              <a:latin typeface="Constantia" panose="02030602050306030303" pitchFamily="18" charset="0"/>
            </a:rPr>
            <a:t>Raw</a:t>
          </a:r>
          <a:r>
            <a:rPr lang="tr-TR" sz="1600" kern="1200" dirty="0" smtClean="0">
              <a:latin typeface="Constantia" panose="02030602050306030303" pitchFamily="18" charset="0"/>
            </a:rPr>
            <a:t> </a:t>
          </a:r>
          <a:r>
            <a:rPr lang="tr-TR" sz="1600" kern="1200" dirty="0" err="1" smtClean="0">
              <a:latin typeface="Constantia" panose="02030602050306030303" pitchFamily="18" charset="0"/>
            </a:rPr>
            <a:t>Material</a:t>
          </a:r>
          <a:endParaRPr lang="tr-TR" sz="1600" kern="1200" dirty="0">
            <a:latin typeface="Constantia" panose="02030602050306030303" pitchFamily="18" charset="0"/>
          </a:endParaRPr>
        </a:p>
      </dsp:txBody>
      <dsp:txXfrm>
        <a:off x="4614" y="1438366"/>
        <a:ext cx="2098203" cy="626385"/>
      </dsp:txXfrm>
    </dsp:sp>
    <dsp:sp modelId="{3C517020-C668-4644-BC73-1750CD19182A}">
      <dsp:nvSpPr>
        <dsp:cNvPr id="0" name=""/>
        <dsp:cNvSpPr/>
      </dsp:nvSpPr>
      <dsp:spPr>
        <a:xfrm>
          <a:off x="434367" y="2064752"/>
          <a:ext cx="2098203" cy="1336500"/>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Beef </a:t>
          </a:r>
          <a:r>
            <a:rPr lang="tr-TR" sz="1600" kern="1200" dirty="0" smtClean="0">
              <a:solidFill>
                <a:schemeClr val="tx1"/>
              </a:solidFill>
              <a:latin typeface="Constantia" panose="02030602050306030303" pitchFamily="18" charset="0"/>
            </a:rPr>
            <a:t> </a:t>
          </a:r>
          <a:r>
            <a:rPr lang="tr-TR" sz="1600" kern="1200" dirty="0" err="1" smtClean="0">
              <a:solidFill>
                <a:schemeClr val="tx1"/>
              </a:solidFill>
              <a:latin typeface="Constantia" panose="02030602050306030303" pitchFamily="18" charset="0"/>
            </a:rPr>
            <a:t>or</a:t>
          </a:r>
          <a:r>
            <a:rPr lang="en-US" sz="1600" kern="1200" dirty="0" smtClean="0">
              <a:solidFill>
                <a:schemeClr val="tx1"/>
              </a:solidFill>
              <a:latin typeface="Constantia" panose="02030602050306030303" pitchFamily="18" charset="0"/>
            </a:rPr>
            <a:t> water buffalo meat, </a:t>
          </a:r>
          <a:endParaRPr lang="tr-TR" sz="1600" kern="1200" dirty="0">
            <a:latin typeface="Constantia" panose="02030602050306030303"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beef fat,</a:t>
          </a:r>
          <a:endParaRPr lang="tr-TR" sz="1600" kern="1200" dirty="0">
            <a:latin typeface="Constantia" panose="02030602050306030303"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sheep tail fat</a:t>
          </a:r>
          <a:endParaRPr lang="tr-TR" sz="1600" kern="1200" dirty="0">
            <a:latin typeface="Constantia" panose="02030602050306030303" pitchFamily="18" charset="0"/>
          </a:endParaRPr>
        </a:p>
      </dsp:txBody>
      <dsp:txXfrm>
        <a:off x="473512" y="2103897"/>
        <a:ext cx="2019913" cy="1258210"/>
      </dsp:txXfrm>
    </dsp:sp>
    <dsp:sp modelId="{B4B24E5F-15EC-429A-80EF-1F4BC045DAFE}">
      <dsp:nvSpPr>
        <dsp:cNvPr id="0" name=""/>
        <dsp:cNvSpPr/>
      </dsp:nvSpPr>
      <dsp:spPr>
        <a:xfrm>
          <a:off x="2420898" y="1490363"/>
          <a:ext cx="674329" cy="5223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latin typeface="Constantia" panose="02030602050306030303" pitchFamily="18" charset="0"/>
          </a:endParaRPr>
        </a:p>
      </dsp:txBody>
      <dsp:txXfrm>
        <a:off x="2420898" y="1594841"/>
        <a:ext cx="517611" cy="313436"/>
      </dsp:txXfrm>
    </dsp:sp>
    <dsp:sp modelId="{F3F84CB2-752F-43FB-9C07-54C162038599}">
      <dsp:nvSpPr>
        <dsp:cNvPr id="0" name=""/>
        <dsp:cNvSpPr/>
      </dsp:nvSpPr>
      <dsp:spPr>
        <a:xfrm>
          <a:off x="3375138" y="1438366"/>
          <a:ext cx="2098203" cy="9395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tr-TR" sz="1600" kern="1200" dirty="0" err="1" smtClean="0">
              <a:latin typeface="Constantia" panose="02030602050306030303" pitchFamily="18" charset="0"/>
            </a:rPr>
            <a:t>Additives</a:t>
          </a:r>
          <a:endParaRPr lang="tr-TR" sz="1600" kern="1200" dirty="0">
            <a:latin typeface="Constantia" panose="02030602050306030303" pitchFamily="18" charset="0"/>
          </a:endParaRPr>
        </a:p>
      </dsp:txBody>
      <dsp:txXfrm>
        <a:off x="3375138" y="1438366"/>
        <a:ext cx="2098203" cy="626385"/>
      </dsp:txXfrm>
    </dsp:sp>
    <dsp:sp modelId="{D3B947A4-804F-4BDB-909E-41D19655FBDE}">
      <dsp:nvSpPr>
        <dsp:cNvPr id="0" name=""/>
        <dsp:cNvSpPr/>
      </dsp:nvSpPr>
      <dsp:spPr>
        <a:xfrm>
          <a:off x="3804890" y="2064752"/>
          <a:ext cx="2098203" cy="1336500"/>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salt, </a:t>
          </a:r>
          <a:endParaRPr lang="tr-TR" sz="1600" kern="1200" dirty="0">
            <a:latin typeface="Constantia" panose="02030602050306030303"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sugar, </a:t>
          </a:r>
          <a:endParaRPr lang="tr-TR" sz="1600" kern="1200" dirty="0">
            <a:latin typeface="Constantia" panose="02030602050306030303"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nitrite, nitrate</a:t>
          </a:r>
          <a:endParaRPr lang="tr-TR" sz="1600" kern="1200" dirty="0">
            <a:latin typeface="Constantia" panose="02030602050306030303" pitchFamily="18"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Constantia" panose="02030602050306030303" pitchFamily="18" charset="0"/>
            </a:rPr>
            <a:t>various spices</a:t>
          </a:r>
          <a:endParaRPr lang="tr-TR" sz="1600" kern="1200" dirty="0">
            <a:latin typeface="Constantia" panose="02030602050306030303" pitchFamily="18" charset="0"/>
          </a:endParaRPr>
        </a:p>
      </dsp:txBody>
      <dsp:txXfrm>
        <a:off x="3844035" y="2103897"/>
        <a:ext cx="2019913" cy="1258210"/>
      </dsp:txXfrm>
    </dsp:sp>
    <dsp:sp modelId="{E5D484BE-95B1-4F09-A351-988690A5F66B}">
      <dsp:nvSpPr>
        <dsp:cNvPr id="0" name=""/>
        <dsp:cNvSpPr/>
      </dsp:nvSpPr>
      <dsp:spPr>
        <a:xfrm>
          <a:off x="5791422" y="1490363"/>
          <a:ext cx="674329" cy="5223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latin typeface="Constantia" panose="02030602050306030303" pitchFamily="18" charset="0"/>
          </a:endParaRPr>
        </a:p>
      </dsp:txBody>
      <dsp:txXfrm>
        <a:off x="5791422" y="1594841"/>
        <a:ext cx="517611" cy="313436"/>
      </dsp:txXfrm>
    </dsp:sp>
    <dsp:sp modelId="{FC4B9729-4E6B-4059-A291-8AB0E38A2D66}">
      <dsp:nvSpPr>
        <dsp:cNvPr id="0" name=""/>
        <dsp:cNvSpPr/>
      </dsp:nvSpPr>
      <dsp:spPr>
        <a:xfrm>
          <a:off x="6745662" y="1438366"/>
          <a:ext cx="2098203" cy="9395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tr-TR" sz="1600" kern="1200" dirty="0" smtClean="0">
              <a:latin typeface="Constantia" panose="02030602050306030303" pitchFamily="18" charset="0"/>
            </a:rPr>
            <a:t>Starter </a:t>
          </a:r>
          <a:r>
            <a:rPr lang="tr-TR" sz="1600" kern="1200" dirty="0" err="1" smtClean="0">
              <a:latin typeface="Constantia" panose="02030602050306030303" pitchFamily="18" charset="0"/>
            </a:rPr>
            <a:t>Culture</a:t>
          </a:r>
          <a:r>
            <a:rPr lang="tr-TR" sz="1600" kern="1200" dirty="0" smtClean="0">
              <a:latin typeface="Constantia" panose="02030602050306030303" pitchFamily="18" charset="0"/>
            </a:rPr>
            <a:t> (</a:t>
          </a:r>
          <a:r>
            <a:rPr lang="tr-TR" sz="1600" kern="1200" dirty="0" err="1" smtClean="0">
              <a:latin typeface="Constantia" panose="02030602050306030303" pitchFamily="18" charset="0"/>
            </a:rPr>
            <a:t>Only</a:t>
          </a:r>
          <a:r>
            <a:rPr lang="tr-TR" sz="1600" kern="1200" dirty="0" smtClean="0">
              <a:latin typeface="Constantia" panose="02030602050306030303" pitchFamily="18" charset="0"/>
            </a:rPr>
            <a:t> </a:t>
          </a:r>
          <a:r>
            <a:rPr lang="tr-TR" sz="1600" kern="1200" dirty="0" err="1" smtClean="0">
              <a:latin typeface="Constantia" panose="02030602050306030303" pitchFamily="18" charset="0"/>
            </a:rPr>
            <a:t>Industrial</a:t>
          </a:r>
          <a:r>
            <a:rPr lang="tr-TR" sz="1600" kern="1200" dirty="0" smtClean="0">
              <a:latin typeface="Constantia" panose="02030602050306030303" pitchFamily="18" charset="0"/>
            </a:rPr>
            <a:t> </a:t>
          </a:r>
          <a:r>
            <a:rPr lang="tr-TR" sz="1600" kern="1200" dirty="0" err="1" smtClean="0">
              <a:latin typeface="Constantia" panose="02030602050306030303" pitchFamily="18" charset="0"/>
            </a:rPr>
            <a:t>Products</a:t>
          </a:r>
          <a:r>
            <a:rPr lang="tr-TR" sz="1600" kern="1200" dirty="0" smtClean="0">
              <a:latin typeface="Constantia" panose="02030602050306030303" pitchFamily="18" charset="0"/>
            </a:rPr>
            <a:t>)</a:t>
          </a:r>
          <a:endParaRPr lang="tr-TR" sz="1600" kern="1200" dirty="0">
            <a:latin typeface="Constantia" panose="02030602050306030303" pitchFamily="18" charset="0"/>
          </a:endParaRPr>
        </a:p>
      </dsp:txBody>
      <dsp:txXfrm>
        <a:off x="6745662" y="1438366"/>
        <a:ext cx="2098203" cy="626385"/>
      </dsp:txXfrm>
    </dsp:sp>
    <dsp:sp modelId="{13CD7AE7-F890-4451-A266-28119A68587A}">
      <dsp:nvSpPr>
        <dsp:cNvPr id="0" name=""/>
        <dsp:cNvSpPr/>
      </dsp:nvSpPr>
      <dsp:spPr>
        <a:xfrm>
          <a:off x="7175414" y="2064752"/>
          <a:ext cx="2098203" cy="1336500"/>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tr-TR" sz="1600" kern="1200" dirty="0" err="1" smtClean="0">
              <a:latin typeface="Constantia" panose="02030602050306030303" pitchFamily="18" charset="0"/>
            </a:rPr>
            <a:t>Lactic</a:t>
          </a:r>
          <a:r>
            <a:rPr lang="tr-TR" sz="1600" kern="1200" dirty="0" smtClean="0">
              <a:latin typeface="Constantia" panose="02030602050306030303" pitchFamily="18" charset="0"/>
            </a:rPr>
            <a:t> Acid </a:t>
          </a:r>
          <a:r>
            <a:rPr lang="tr-TR" sz="1600" kern="1200" dirty="0" err="1" smtClean="0">
              <a:latin typeface="Constantia" panose="02030602050306030303" pitchFamily="18" charset="0"/>
            </a:rPr>
            <a:t>Bacteria</a:t>
          </a:r>
          <a:endParaRPr lang="tr-TR" sz="1600" kern="1200" dirty="0">
            <a:latin typeface="Constantia" panose="02030602050306030303" pitchFamily="18" charset="0"/>
          </a:endParaRPr>
        </a:p>
      </dsp:txBody>
      <dsp:txXfrm>
        <a:off x="7214559" y="2103897"/>
        <a:ext cx="2019913" cy="12582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981B60-1DBB-4280-A752-45A4425E5D2E}" type="datetimeFigureOut">
              <a:rPr lang="tr-TR" smtClean="0"/>
              <a:t>18.04.2018</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CB0A6-BB52-4F9D-A349-4E7D0D8E035D}" type="slidenum">
              <a:rPr lang="tr-TR" smtClean="0"/>
              <a:t>‹#›</a:t>
            </a:fld>
            <a:endParaRPr lang="tr-TR"/>
          </a:p>
        </p:txBody>
      </p:sp>
    </p:spTree>
    <p:extLst>
      <p:ext uri="{BB962C8B-B14F-4D97-AF65-F5344CB8AC3E}">
        <p14:creationId xmlns:p14="http://schemas.microsoft.com/office/powerpoint/2010/main" val="1869484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latin typeface="Constantia" panose="02030602050306030303" pitchFamily="18" charset="0"/>
              </a:rPr>
              <a:t>Traditional Turkish Fermented S</a:t>
            </a:r>
            <a:r>
              <a:rPr lang="tr-TR" dirty="0" err="1" smtClean="0">
                <a:solidFill>
                  <a:schemeClr val="tx1"/>
                </a:solidFill>
                <a:latin typeface="Constantia" panose="02030602050306030303" pitchFamily="18" charset="0"/>
              </a:rPr>
              <a:t>uc</a:t>
            </a:r>
            <a:r>
              <a:rPr lang="en-US" dirty="0" err="1" smtClean="0">
                <a:solidFill>
                  <a:schemeClr val="tx1"/>
                </a:solidFill>
                <a:latin typeface="Constantia" panose="02030602050306030303" pitchFamily="18" charset="0"/>
              </a:rPr>
              <a:t>uk</a:t>
            </a:r>
            <a:r>
              <a:rPr lang="en-US" dirty="0" smtClean="0">
                <a:solidFill>
                  <a:schemeClr val="tx1"/>
                </a:solidFill>
                <a:latin typeface="Constantia" panose="02030602050306030303" pitchFamily="18" charset="0"/>
              </a:rPr>
              <a:t>, which has been known since ancient times is most popular dry-fermented meat product produced in Turkey. Beef, beef fat, sheep tail fat, salt, sugar, nitrite, nitrate and/or nitrite/nitrate</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various spices  and</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lactic</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acid</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bacteria</a:t>
            </a:r>
            <a:r>
              <a:rPr lang="en-US" dirty="0" smtClean="0">
                <a:solidFill>
                  <a:schemeClr val="tx1"/>
                </a:solidFill>
                <a:latin typeface="Constantia" panose="02030602050306030303" pitchFamily="18" charset="0"/>
              </a:rPr>
              <a:t> are used as raw material in the production of </a:t>
            </a:r>
            <a:r>
              <a:rPr lang="en-US" dirty="0" err="1" smtClean="0">
                <a:solidFill>
                  <a:schemeClr val="tx1"/>
                </a:solidFill>
                <a:latin typeface="Constantia" panose="02030602050306030303" pitchFamily="18" charset="0"/>
              </a:rPr>
              <a:t>sucuk</a:t>
            </a:r>
            <a:r>
              <a:rPr lang="en-US" dirty="0" smtClean="0">
                <a:solidFill>
                  <a:schemeClr val="tx1"/>
                </a:solidFill>
                <a:latin typeface="Constantia" panose="02030602050306030303" pitchFamily="18" charset="0"/>
              </a:rPr>
              <a:t> (</a:t>
            </a:r>
            <a:r>
              <a:rPr lang="en-US" dirty="0" err="1" smtClean="0">
                <a:solidFill>
                  <a:schemeClr val="tx1"/>
                </a:solidFill>
                <a:latin typeface="Constantia" panose="02030602050306030303" pitchFamily="18" charset="0"/>
              </a:rPr>
              <a:t>Kaban</a:t>
            </a:r>
            <a:r>
              <a:rPr lang="en-US" dirty="0" smtClean="0">
                <a:solidFill>
                  <a:schemeClr val="tx1"/>
                </a:solidFill>
                <a:latin typeface="Constantia" panose="02030602050306030303" pitchFamily="18" charset="0"/>
              </a:rPr>
              <a:t> &amp; Kaya, 2009). </a:t>
            </a:r>
            <a:r>
              <a:rPr lang="tr-TR" dirty="0" err="1" smtClean="0">
                <a:solidFill>
                  <a:schemeClr val="tx1"/>
                </a:solidFill>
                <a:latin typeface="Constantia" panose="02030602050306030303" pitchFamily="18" charset="0"/>
              </a:rPr>
              <a:t>Regarding</a:t>
            </a:r>
            <a:r>
              <a:rPr lang="tr-TR" baseline="0" dirty="0" smtClean="0">
                <a:solidFill>
                  <a:schemeClr val="tx1"/>
                </a:solidFill>
                <a:latin typeface="Constantia" panose="02030602050306030303" pitchFamily="18" charset="0"/>
              </a:rPr>
              <a:t> </a:t>
            </a:r>
            <a:r>
              <a:rPr lang="tr-TR" baseline="0" dirty="0" err="1" smtClean="0">
                <a:solidFill>
                  <a:schemeClr val="tx1"/>
                </a:solidFill>
                <a:latin typeface="Constantia" panose="02030602050306030303" pitchFamily="18" charset="0"/>
              </a:rPr>
              <a:t>its</a:t>
            </a:r>
            <a:r>
              <a:rPr lang="tr-TR" baseline="0" dirty="0" smtClean="0">
                <a:solidFill>
                  <a:schemeClr val="tx1"/>
                </a:solidFill>
                <a:latin typeface="Constantia" panose="02030602050306030303" pitchFamily="18" charset="0"/>
              </a:rPr>
              <a:t> </a:t>
            </a:r>
            <a:r>
              <a:rPr lang="tr-TR" baseline="0" dirty="0" err="1" smtClean="0">
                <a:solidFill>
                  <a:schemeClr val="tx1"/>
                </a:solidFill>
                <a:latin typeface="Constantia" panose="02030602050306030303" pitchFamily="18" charset="0"/>
              </a:rPr>
              <a:t>nutritional</a:t>
            </a:r>
            <a:r>
              <a:rPr lang="tr-TR" baseline="0" dirty="0" smtClean="0">
                <a:solidFill>
                  <a:schemeClr val="tx1"/>
                </a:solidFill>
                <a:latin typeface="Constantia" panose="02030602050306030303" pitchFamily="18" charset="0"/>
              </a:rPr>
              <a:t> </a:t>
            </a:r>
            <a:r>
              <a:rPr lang="tr-TR" baseline="0" dirty="0" err="1" smtClean="0">
                <a:solidFill>
                  <a:schemeClr val="tx1"/>
                </a:solidFill>
                <a:latin typeface="Constantia" panose="02030602050306030303" pitchFamily="18" charset="0"/>
              </a:rPr>
              <a:t>value</a:t>
            </a:r>
            <a:r>
              <a:rPr lang="tr-TR" baseline="0" dirty="0" smtClean="0">
                <a:solidFill>
                  <a:schemeClr val="tx1"/>
                </a:solidFill>
                <a:latin typeface="Constantia" panose="02030602050306030303" pitchFamily="18" charset="0"/>
              </a:rPr>
              <a:t>, </a:t>
            </a:r>
            <a:r>
              <a:rPr lang="en-US" dirty="0" err="1" smtClean="0">
                <a:solidFill>
                  <a:schemeClr val="tx1"/>
                </a:solidFill>
                <a:latin typeface="Constantia" panose="02030602050306030303" pitchFamily="18" charset="0"/>
              </a:rPr>
              <a:t>Sucuk</a:t>
            </a:r>
            <a:r>
              <a:rPr lang="en-US" dirty="0" smtClean="0">
                <a:solidFill>
                  <a:schemeClr val="tx1"/>
                </a:solidFill>
                <a:latin typeface="Constantia" panose="02030602050306030303" pitchFamily="18" charset="0"/>
              </a:rPr>
              <a:t> is an important food product for nutrition and health due to its valuable nutrients and probiotic microorganisms. </a:t>
            </a:r>
            <a:r>
              <a:rPr lang="tr-TR" dirty="0" err="1" smtClean="0">
                <a:solidFill>
                  <a:schemeClr val="tx1"/>
                </a:solidFill>
                <a:latin typeface="Constantia" panose="02030602050306030303" pitchFamily="18" charset="0"/>
              </a:rPr>
              <a:t>Usage</a:t>
            </a:r>
            <a:r>
              <a:rPr lang="tr-TR" dirty="0" smtClean="0">
                <a:solidFill>
                  <a:schemeClr val="tx1"/>
                </a:solidFill>
                <a:latin typeface="Constantia" panose="02030602050306030303" pitchFamily="18" charset="0"/>
              </a:rPr>
              <a:t> of s</a:t>
            </a:r>
            <a:r>
              <a:rPr lang="en-US" dirty="0" smtClean="0">
                <a:solidFill>
                  <a:schemeClr val="tx1"/>
                </a:solidFill>
                <a:latin typeface="Constantia" panose="02030602050306030303" pitchFamily="18" charset="0"/>
              </a:rPr>
              <a:t>tarter culture </a:t>
            </a:r>
            <a:r>
              <a:rPr lang="tr-TR" dirty="0" smtClean="0">
                <a:solidFill>
                  <a:schemeClr val="tx1"/>
                </a:solidFill>
                <a:latin typeface="Constantia" panose="02030602050306030303" pitchFamily="18" charset="0"/>
              </a:rPr>
              <a:t>has</a:t>
            </a:r>
            <a:r>
              <a:rPr lang="tr-TR" baseline="0" dirty="0" smtClean="0">
                <a:solidFill>
                  <a:schemeClr val="tx1"/>
                </a:solidFill>
                <a:latin typeface="Constantia" panose="02030602050306030303" pitchFamily="18" charset="0"/>
              </a:rPr>
              <a:t> </a:t>
            </a:r>
            <a:r>
              <a:rPr lang="tr-TR" baseline="0" dirty="0" err="1" smtClean="0">
                <a:solidFill>
                  <a:schemeClr val="tx1"/>
                </a:solidFill>
                <a:latin typeface="Constantia" panose="02030602050306030303" pitchFamily="18" charset="0"/>
              </a:rPr>
              <a:t>been</a:t>
            </a:r>
            <a:r>
              <a:rPr lang="tr-TR" baseline="0"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increasing in the production of </a:t>
            </a:r>
            <a:r>
              <a:rPr lang="en-US" dirty="0" err="1" smtClean="0">
                <a:solidFill>
                  <a:schemeClr val="tx1"/>
                </a:solidFill>
                <a:latin typeface="Constantia" panose="02030602050306030303" pitchFamily="18" charset="0"/>
              </a:rPr>
              <a:t>sucuk</a:t>
            </a:r>
            <a:r>
              <a:rPr lang="en-US" dirty="0" smtClean="0">
                <a:solidFill>
                  <a:schemeClr val="tx1"/>
                </a:solidFill>
                <a:latin typeface="Constantia" panose="02030602050306030303" pitchFamily="18" charset="0"/>
              </a:rPr>
              <a:t> day by day</a:t>
            </a:r>
            <a:r>
              <a:rPr lang="tr-TR" dirty="0" smtClean="0">
                <a:solidFill>
                  <a:schemeClr val="tx1"/>
                </a:solidFill>
                <a:latin typeface="Constantia" panose="02030602050306030303" pitchFamily="18" charset="0"/>
              </a:rPr>
              <a:t>.</a:t>
            </a:r>
            <a:endParaRPr lang="en-US" dirty="0" smtClean="0">
              <a:solidFill>
                <a:schemeClr val="tx1"/>
              </a:solidFill>
              <a:latin typeface="Constantia" panose="02030602050306030303" pitchFamily="18" charset="0"/>
            </a:endParaRPr>
          </a:p>
        </p:txBody>
      </p:sp>
      <p:sp>
        <p:nvSpPr>
          <p:cNvPr id="4" name="Slayt Numarası Yer Tutucusu 3"/>
          <p:cNvSpPr>
            <a:spLocks noGrp="1"/>
          </p:cNvSpPr>
          <p:nvPr>
            <p:ph type="sldNum" sz="quarter" idx="10"/>
          </p:nvPr>
        </p:nvSpPr>
        <p:spPr/>
        <p:txBody>
          <a:bodyPr/>
          <a:lstStyle/>
          <a:p>
            <a:fld id="{AC7CB0A6-BB52-4F9D-A349-4E7D0D8E035D}" type="slidenum">
              <a:rPr lang="tr-TR" smtClean="0"/>
              <a:t>2</a:t>
            </a:fld>
            <a:endParaRPr lang="tr-TR"/>
          </a:p>
        </p:txBody>
      </p:sp>
    </p:spTree>
    <p:extLst>
      <p:ext uri="{BB962C8B-B14F-4D97-AF65-F5344CB8AC3E}">
        <p14:creationId xmlns:p14="http://schemas.microsoft.com/office/powerpoint/2010/main" val="978096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AC7CB0A6-BB52-4F9D-A349-4E7D0D8E035D}" type="slidenum">
              <a:rPr lang="tr-TR" smtClean="0"/>
              <a:t>11</a:t>
            </a:fld>
            <a:endParaRPr lang="tr-TR"/>
          </a:p>
        </p:txBody>
      </p:sp>
    </p:spTree>
    <p:extLst>
      <p:ext uri="{BB962C8B-B14F-4D97-AF65-F5344CB8AC3E}">
        <p14:creationId xmlns:p14="http://schemas.microsoft.com/office/powerpoint/2010/main" val="2046289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AC7CB0A6-BB52-4F9D-A349-4E7D0D8E035D}" type="slidenum">
              <a:rPr lang="tr-TR" smtClean="0"/>
              <a:t>14</a:t>
            </a:fld>
            <a:endParaRPr lang="tr-TR"/>
          </a:p>
        </p:txBody>
      </p:sp>
    </p:spTree>
    <p:extLst>
      <p:ext uri="{BB962C8B-B14F-4D97-AF65-F5344CB8AC3E}">
        <p14:creationId xmlns:p14="http://schemas.microsoft.com/office/powerpoint/2010/main" val="4189833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tr-TR" smtClean="0"/>
              <a:t>Asıl başlık stili için tıklatın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3391413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3119644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tr-TR" smtClean="0"/>
              <a:t>Asıl başlık stili için tıklatın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C19533B-119D-4608-A877-6526261D2DED}" type="slidenum">
              <a:rPr lang="tr-TR" smtClean="0"/>
              <a:t>‹#›</a:t>
            </a:fld>
            <a:endParaRPr lang="tr-T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9127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smtClean="0"/>
              <a:t>Asıl metin stillerini düzenle</a:t>
            </a:r>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545002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tr-TR" smtClean="0"/>
              <a:t>Asıl başlık stili için tıklatın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smtClean="0"/>
              <a:t>Asıl metin stillerini düzenle</a:t>
            </a:r>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C19533B-119D-4608-A877-6526261D2DED}" type="slidenum">
              <a:rPr lang="tr-TR" smtClean="0"/>
              <a:t>‹#›</a:t>
            </a:fld>
            <a:endParaRPr lang="tr-T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33423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tr-TR" smtClean="0"/>
              <a:t>Asıl başlık stili için tıklatın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tr-TR" smtClean="0"/>
              <a:t>Asıl metin stillerini düzenle</a:t>
            </a:r>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1668188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2515336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2325018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4260710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AC4001D5-8975-4A16-ACEB-6E3B35B8041A}" type="datetimeFigureOut">
              <a:rPr lang="tr-TR" smtClean="0"/>
              <a:t>18.04.2018</a:t>
            </a:fld>
            <a:endParaRPr lang="tr-TR"/>
          </a:p>
        </p:txBody>
      </p:sp>
      <p:sp>
        <p:nvSpPr>
          <p:cNvPr id="5" name="Footer Placeholder 4"/>
          <p:cNvSpPr>
            <a:spLocks noGrp="1"/>
          </p:cNvSpPr>
          <p:nvPr>
            <p:ph type="ftr" sz="quarter" idx="11"/>
          </p:nvPr>
        </p:nvSpPr>
        <p:spPr/>
        <p:txBody>
          <a:bodyPr/>
          <a:lstStyle/>
          <a:p>
            <a:endParaRPr lang="tr-T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2987738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1348518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C4001D5-8975-4A16-ACEB-6E3B35B8041A}" type="datetimeFigureOut">
              <a:rPr lang="tr-TR" smtClean="0"/>
              <a:t>18.04.2018</a:t>
            </a:fld>
            <a:endParaRPr lang="tr-TR"/>
          </a:p>
        </p:txBody>
      </p:sp>
      <p:sp>
        <p:nvSpPr>
          <p:cNvPr id="8" name="Footer Placeholder 7"/>
          <p:cNvSpPr>
            <a:spLocks noGrp="1"/>
          </p:cNvSpPr>
          <p:nvPr>
            <p:ph type="ftr" sz="quarter" idx="11"/>
          </p:nvPr>
        </p:nvSpPr>
        <p:spPr/>
        <p:txBody>
          <a:bodyPr/>
          <a:lstStyle/>
          <a:p>
            <a:endParaRPr lang="tr-T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835172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AC4001D5-8975-4A16-ACEB-6E3B35B8041A}" type="datetimeFigureOut">
              <a:rPr lang="tr-TR" smtClean="0"/>
              <a:t>18.04.2018</a:t>
            </a:fld>
            <a:endParaRPr lang="tr-TR"/>
          </a:p>
        </p:txBody>
      </p:sp>
      <p:sp>
        <p:nvSpPr>
          <p:cNvPr id="4" name="Footer Placeholder 3"/>
          <p:cNvSpPr>
            <a:spLocks noGrp="1"/>
          </p:cNvSpPr>
          <p:nvPr>
            <p:ph type="ftr" sz="quarter" idx="11"/>
          </p:nvPr>
        </p:nvSpPr>
        <p:spPr/>
        <p:txBody>
          <a:bodyPr/>
          <a:lstStyle/>
          <a:p>
            <a:endParaRPr lang="tr-T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429172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4001D5-8975-4A16-ACEB-6E3B35B8041A}" type="datetimeFigureOut">
              <a:rPr lang="tr-TR" smtClean="0"/>
              <a:t>18.04.2018</a:t>
            </a:fld>
            <a:endParaRPr lang="tr-TR"/>
          </a:p>
        </p:txBody>
      </p:sp>
      <p:sp>
        <p:nvSpPr>
          <p:cNvPr id="3" name="Footer Placeholder 2"/>
          <p:cNvSpPr>
            <a:spLocks noGrp="1"/>
          </p:cNvSpPr>
          <p:nvPr>
            <p:ph type="ftr" sz="quarter" idx="11"/>
          </p:nvPr>
        </p:nvSpPr>
        <p:spPr/>
        <p:txBody>
          <a:bodyPr/>
          <a:lstStyle/>
          <a:p>
            <a:endParaRPr lang="tr-T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3702117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tr-TR" smtClean="0"/>
              <a:t>Asıl başlık stili için tıklatın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3087811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AC4001D5-8975-4A16-ACEB-6E3B35B8041A}" type="datetimeFigureOut">
              <a:rPr lang="tr-TR" smtClean="0"/>
              <a:t>18.04.2018</a:t>
            </a:fld>
            <a:endParaRPr lang="tr-TR"/>
          </a:p>
        </p:txBody>
      </p:sp>
      <p:sp>
        <p:nvSpPr>
          <p:cNvPr id="6" name="Footer Placeholder 5"/>
          <p:cNvSpPr>
            <a:spLocks noGrp="1"/>
          </p:cNvSpPr>
          <p:nvPr>
            <p:ph type="ftr" sz="quarter" idx="11"/>
          </p:nvPr>
        </p:nvSpPr>
        <p:spPr/>
        <p:txBody>
          <a:bodyPr/>
          <a:lstStyle/>
          <a:p>
            <a:endParaRPr lang="tr-T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C19533B-119D-4608-A877-6526261D2DED}" type="slidenum">
              <a:rPr lang="tr-TR" smtClean="0"/>
              <a:t>‹#›</a:t>
            </a:fld>
            <a:endParaRPr lang="tr-TR"/>
          </a:p>
        </p:txBody>
      </p:sp>
    </p:spTree>
    <p:extLst>
      <p:ext uri="{BB962C8B-B14F-4D97-AF65-F5344CB8AC3E}">
        <p14:creationId xmlns:p14="http://schemas.microsoft.com/office/powerpoint/2010/main" val="307036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C4001D5-8975-4A16-ACEB-6E3B35B8041A}" type="datetimeFigureOut">
              <a:rPr lang="tr-TR" smtClean="0"/>
              <a:t>18.04.2018</a:t>
            </a:fld>
            <a:endParaRPr lang="tr-T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tr-T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C19533B-119D-4608-A877-6526261D2DED}" type="slidenum">
              <a:rPr lang="tr-TR" smtClean="0"/>
              <a:t>‹#›</a:t>
            </a:fld>
            <a:endParaRPr lang="tr-TR"/>
          </a:p>
        </p:txBody>
      </p:sp>
    </p:spTree>
    <p:extLst>
      <p:ext uri="{BB962C8B-B14F-4D97-AF65-F5344CB8AC3E}">
        <p14:creationId xmlns:p14="http://schemas.microsoft.com/office/powerpoint/2010/main" val="1741607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gif"/><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106088" y="3657828"/>
            <a:ext cx="9226734" cy="2064326"/>
          </a:xfrm>
        </p:spPr>
        <p:txBody>
          <a:bodyPr>
            <a:noAutofit/>
          </a:bodyPr>
          <a:lstStyle/>
          <a:p>
            <a:pPr algn="just"/>
            <a:r>
              <a:rPr lang="en-US" sz="4000" dirty="0">
                <a:solidFill>
                  <a:schemeClr val="tx1"/>
                </a:solidFill>
                <a:latin typeface="Constantia" panose="02030602050306030303" pitchFamily="18" charset="0"/>
              </a:rPr>
              <a:t>Traditional Turkish Fermented </a:t>
            </a:r>
            <a:r>
              <a:rPr lang="en-US" sz="4000" dirty="0" smtClean="0">
                <a:solidFill>
                  <a:schemeClr val="tx1"/>
                </a:solidFill>
                <a:latin typeface="Constantia" panose="02030602050306030303" pitchFamily="18" charset="0"/>
              </a:rPr>
              <a:t>S</a:t>
            </a:r>
            <a:r>
              <a:rPr lang="tr-TR" sz="4000" dirty="0" err="1" smtClean="0">
                <a:solidFill>
                  <a:schemeClr val="tx1"/>
                </a:solidFill>
                <a:latin typeface="Constantia" panose="02030602050306030303" pitchFamily="18" charset="0"/>
              </a:rPr>
              <a:t>ucuk</a:t>
            </a:r>
            <a:r>
              <a:rPr lang="en-US" sz="4000" dirty="0" smtClean="0">
                <a:solidFill>
                  <a:schemeClr val="tx1"/>
                </a:solidFill>
                <a:latin typeface="Constantia" panose="02030602050306030303" pitchFamily="18" charset="0"/>
              </a:rPr>
              <a:t>: </a:t>
            </a:r>
            <a:r>
              <a:rPr lang="en-US" sz="4000" i="1" dirty="0">
                <a:solidFill>
                  <a:schemeClr val="tx1"/>
                </a:solidFill>
                <a:latin typeface="Constantia" panose="02030602050306030303" pitchFamily="18" charset="0"/>
              </a:rPr>
              <a:t>Learning From the Tradition to Inform the Future</a:t>
            </a:r>
          </a:p>
        </p:txBody>
      </p:sp>
      <p:sp>
        <p:nvSpPr>
          <p:cNvPr id="8" name="Metin kutusu 7"/>
          <p:cNvSpPr txBox="1"/>
          <p:nvPr/>
        </p:nvSpPr>
        <p:spPr>
          <a:xfrm>
            <a:off x="8401491" y="5579008"/>
            <a:ext cx="2931331" cy="1200329"/>
          </a:xfrm>
          <a:prstGeom prst="rect">
            <a:avLst/>
          </a:prstGeom>
          <a:noFill/>
        </p:spPr>
        <p:txBody>
          <a:bodyPr wrap="square" rtlCol="0">
            <a:spAutoFit/>
          </a:bodyPr>
          <a:lstStyle/>
          <a:p>
            <a:pPr defTabSz="914400"/>
            <a:r>
              <a:rPr lang="tr-TR" b="1" dirty="0" smtClean="0">
                <a:solidFill>
                  <a:prstClr val="black"/>
                </a:solidFill>
                <a:latin typeface="Constantia" panose="02030602050306030303" pitchFamily="18" charset="0"/>
              </a:rPr>
              <a:t>Bülent NAZLI </a:t>
            </a:r>
          </a:p>
          <a:p>
            <a:pPr defTabSz="914400"/>
            <a:r>
              <a:rPr lang="tr-TR" b="1" dirty="0" smtClean="0">
                <a:solidFill>
                  <a:prstClr val="black"/>
                </a:solidFill>
                <a:latin typeface="Constantia" panose="02030602050306030303" pitchFamily="18" charset="0"/>
              </a:rPr>
              <a:t>Halime PEHLİVANOĞLU </a:t>
            </a:r>
          </a:p>
          <a:p>
            <a:pPr defTabSz="914400"/>
            <a:r>
              <a:rPr lang="tr-TR" b="1" u="sng" dirty="0" smtClean="0">
                <a:solidFill>
                  <a:prstClr val="black"/>
                </a:solidFill>
                <a:latin typeface="Constantia" panose="02030602050306030303" pitchFamily="18" charset="0"/>
              </a:rPr>
              <a:t>Muhammed Yusuf ÇAĞLAR</a:t>
            </a:r>
            <a:endParaRPr lang="tr-TR" b="1" u="sng" dirty="0">
              <a:solidFill>
                <a:prstClr val="black"/>
              </a:solidFill>
              <a:latin typeface="Constantia" panose="02030602050306030303" pitchFamily="18" charset="0"/>
            </a:endParaRPr>
          </a:p>
        </p:txBody>
      </p:sp>
      <p:sp>
        <p:nvSpPr>
          <p:cNvPr id="16" name="Akış Çizelgesi: Gecikme 15"/>
          <p:cNvSpPr/>
          <p:nvPr/>
        </p:nvSpPr>
        <p:spPr>
          <a:xfrm>
            <a:off x="8501353" y="655305"/>
            <a:ext cx="3065005" cy="2550695"/>
          </a:xfrm>
          <a:prstGeom prst="flowChartDelay">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onstantia" panose="02030602050306030303" pitchFamily="18" charset="0"/>
            </a:endParaRPr>
          </a:p>
        </p:txBody>
      </p:sp>
      <p:sp>
        <p:nvSpPr>
          <p:cNvPr id="17" name="Dikdörtgen 16"/>
          <p:cNvSpPr/>
          <p:nvPr/>
        </p:nvSpPr>
        <p:spPr>
          <a:xfrm>
            <a:off x="4675787" y="689810"/>
            <a:ext cx="3651677" cy="2550695"/>
          </a:xfrm>
          <a:prstGeom prst="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onstantia" panose="02030602050306030303" pitchFamily="18" charset="0"/>
            </a:endParaRPr>
          </a:p>
        </p:txBody>
      </p:sp>
      <p:sp>
        <p:nvSpPr>
          <p:cNvPr id="18" name="Akış Çizelgesi: Gecikme 17"/>
          <p:cNvSpPr/>
          <p:nvPr/>
        </p:nvSpPr>
        <p:spPr>
          <a:xfrm flipH="1">
            <a:off x="1491915" y="689809"/>
            <a:ext cx="3009981" cy="2550695"/>
          </a:xfrm>
          <a:prstGeom prst="flowChartDelay">
            <a:avLst/>
          </a:prstGeom>
          <a:blipFill dpi="0" rotWithShape="0">
            <a:blip r:embed="rId4"/>
            <a:srcRect/>
            <a:stretch>
              <a:fillRect r="-7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Constantia" panose="02030602050306030303" pitchFamily="18" charset="0"/>
            </a:endParaRPr>
          </a:p>
        </p:txBody>
      </p:sp>
    </p:spTree>
    <p:extLst>
      <p:ext uri="{BB962C8B-B14F-4D97-AF65-F5344CB8AC3E}">
        <p14:creationId xmlns:p14="http://schemas.microsoft.com/office/powerpoint/2010/main" val="720852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592925" y="623456"/>
            <a:ext cx="8911687" cy="748146"/>
          </a:xfrm>
        </p:spPr>
        <p:txBody>
          <a:bodyPr>
            <a:normAutofit fontScale="90000"/>
          </a:bodyPr>
          <a:lstStyle/>
          <a:p>
            <a:r>
              <a:rPr lang="en-US" dirty="0">
                <a:solidFill>
                  <a:schemeClr val="tx1"/>
                </a:solidFill>
                <a:latin typeface="Constantia" panose="02030602050306030303" pitchFamily="18" charset="0"/>
              </a:rPr>
              <a:t>Sensorial Properties of Turkish Fermented </a:t>
            </a:r>
            <a:r>
              <a:rPr lang="en-US" dirty="0" err="1">
                <a:solidFill>
                  <a:schemeClr val="tx1"/>
                </a:solidFill>
                <a:latin typeface="Constantia" panose="02030602050306030303" pitchFamily="18" charset="0"/>
              </a:rPr>
              <a:t>Sucuk</a:t>
            </a:r>
            <a:endParaRPr lang="tr-TR" dirty="0">
              <a:solidFill>
                <a:schemeClr val="tx1"/>
              </a:solidFill>
              <a:latin typeface="Constantia" panose="02030602050306030303" pitchFamily="18" charset="0"/>
            </a:endParaRPr>
          </a:p>
        </p:txBody>
      </p:sp>
      <p:sp>
        <p:nvSpPr>
          <p:cNvPr id="3" name="İçerik Yer Tutucusu 2"/>
          <p:cNvSpPr>
            <a:spLocks noGrp="1"/>
          </p:cNvSpPr>
          <p:nvPr>
            <p:ph idx="1"/>
          </p:nvPr>
        </p:nvSpPr>
        <p:spPr>
          <a:xfrm>
            <a:off x="2592925" y="1532600"/>
            <a:ext cx="8915400" cy="2237295"/>
          </a:xfrm>
        </p:spPr>
        <p:txBody>
          <a:bodyPr>
            <a:noAutofit/>
          </a:bodyPr>
          <a:lstStyle/>
          <a:p>
            <a:pPr marL="0" indent="0" algn="just">
              <a:buNone/>
            </a:pPr>
            <a:r>
              <a:rPr lang="en-US" sz="2400" dirty="0">
                <a:solidFill>
                  <a:schemeClr val="tx1"/>
                </a:solidFill>
                <a:latin typeface="Constantia" panose="02030602050306030303" pitchFamily="18" charset="0"/>
              </a:rPr>
              <a:t>In traditional Turkish fermented </a:t>
            </a:r>
            <a:r>
              <a:rPr lang="en-US" sz="2400" dirty="0" err="1">
                <a:solidFill>
                  <a:schemeClr val="tx1"/>
                </a:solidFill>
                <a:latin typeface="Constantia" panose="02030602050306030303" pitchFamily="18" charset="0"/>
              </a:rPr>
              <a:t>sucuks</a:t>
            </a:r>
            <a:r>
              <a:rPr lang="en-US" sz="2400" dirty="0">
                <a:solidFill>
                  <a:schemeClr val="tx1"/>
                </a:solidFill>
                <a:latin typeface="Constantia" panose="02030602050306030303" pitchFamily="18" charset="0"/>
              </a:rPr>
              <a:t>, the sensory properties such as appearance, color, </a:t>
            </a:r>
            <a:r>
              <a:rPr lang="tr-TR" sz="2400" dirty="0" err="1" smtClean="0">
                <a:solidFill>
                  <a:schemeClr val="tx1"/>
                </a:solidFill>
                <a:latin typeface="Constantia" panose="02030602050306030303" pitchFamily="18" charset="0"/>
              </a:rPr>
              <a:t>texture</a:t>
            </a:r>
            <a:r>
              <a:rPr lang="en-US" sz="2400" dirty="0" smtClean="0">
                <a:solidFill>
                  <a:schemeClr val="tx1"/>
                </a:solidFill>
                <a:latin typeface="Constantia" panose="02030602050306030303" pitchFamily="18" charset="0"/>
              </a:rPr>
              <a:t>, </a:t>
            </a:r>
            <a:r>
              <a:rPr lang="en-US" sz="2400" dirty="0">
                <a:solidFill>
                  <a:schemeClr val="tx1"/>
                </a:solidFill>
                <a:latin typeface="Constantia" panose="02030602050306030303" pitchFamily="18" charset="0"/>
              </a:rPr>
              <a:t>flavor and aroma are shaped depending on the applied technological processes and the microbial activities that occur during fermentation (</a:t>
            </a:r>
            <a:r>
              <a:rPr lang="en-US" sz="2400" dirty="0" err="1">
                <a:solidFill>
                  <a:schemeClr val="tx1"/>
                </a:solidFill>
                <a:latin typeface="Constantia" panose="02030602050306030303" pitchFamily="18" charset="0"/>
              </a:rPr>
              <a:t>Lawles</a:t>
            </a:r>
            <a:r>
              <a:rPr lang="en-US" sz="2400" dirty="0">
                <a:solidFill>
                  <a:schemeClr val="tx1"/>
                </a:solidFill>
                <a:latin typeface="Constantia" panose="02030602050306030303" pitchFamily="18" charset="0"/>
              </a:rPr>
              <a:t> &amp; </a:t>
            </a:r>
            <a:r>
              <a:rPr lang="en-US" sz="2400" dirty="0" err="1">
                <a:solidFill>
                  <a:schemeClr val="tx1"/>
                </a:solidFill>
                <a:latin typeface="Constantia" panose="02030602050306030303" pitchFamily="18" charset="0"/>
              </a:rPr>
              <a:t>Heyman</a:t>
            </a:r>
            <a:r>
              <a:rPr lang="en-US" sz="2400" dirty="0">
                <a:solidFill>
                  <a:schemeClr val="tx1"/>
                </a:solidFill>
                <a:latin typeface="Constantia" panose="02030602050306030303" pitchFamily="18" charset="0"/>
              </a:rPr>
              <a:t>, 2010; </a:t>
            </a:r>
            <a:r>
              <a:rPr lang="en-US" sz="2400" dirty="0" err="1">
                <a:solidFill>
                  <a:schemeClr val="tx1"/>
                </a:solidFill>
                <a:latin typeface="Constantia" panose="02030602050306030303" pitchFamily="18" charset="0"/>
              </a:rPr>
              <a:t>Çiçek</a:t>
            </a:r>
            <a:r>
              <a:rPr lang="en-US" sz="2400" dirty="0">
                <a:solidFill>
                  <a:schemeClr val="tx1"/>
                </a:solidFill>
                <a:latin typeface="Constantia" panose="02030602050306030303" pitchFamily="18" charset="0"/>
              </a:rPr>
              <a:t> et al., 2015).</a:t>
            </a:r>
          </a:p>
          <a:p>
            <a:pPr marL="0" indent="0" algn="just">
              <a:buNone/>
            </a:pPr>
            <a:r>
              <a:rPr lang="en-US" sz="2400" dirty="0">
                <a:solidFill>
                  <a:schemeClr val="tx1"/>
                </a:solidFill>
                <a:latin typeface="Constantia" panose="02030602050306030303" pitchFamily="18" charset="0"/>
              </a:rPr>
              <a:t>Spices such as red pepper, black pepper, cumin and garlic, and additives such as salt and sugar which are added to </a:t>
            </a:r>
            <a:r>
              <a:rPr lang="en-US" sz="2400" dirty="0" err="1">
                <a:solidFill>
                  <a:schemeClr val="tx1"/>
                </a:solidFill>
                <a:latin typeface="Constantia" panose="02030602050306030303" pitchFamily="18" charset="0"/>
              </a:rPr>
              <a:t>sucuk</a:t>
            </a:r>
            <a:r>
              <a:rPr lang="en-US" sz="2400" dirty="0">
                <a:solidFill>
                  <a:schemeClr val="tx1"/>
                </a:solidFill>
                <a:latin typeface="Constantia" panose="02030602050306030303" pitchFamily="18" charset="0"/>
              </a:rPr>
              <a:t> paste play an important role in the formation of typical color, flavor and aroma (</a:t>
            </a:r>
            <a:r>
              <a:rPr lang="en-US" sz="2400" dirty="0" err="1">
                <a:solidFill>
                  <a:schemeClr val="tx1"/>
                </a:solidFill>
                <a:latin typeface="Constantia" panose="02030602050306030303" pitchFamily="18" charset="0"/>
              </a:rPr>
              <a:t>Bingöl</a:t>
            </a:r>
            <a:r>
              <a:rPr lang="en-US" sz="2400" dirty="0">
                <a:solidFill>
                  <a:schemeClr val="tx1"/>
                </a:solidFill>
                <a:latin typeface="Constantia" panose="02030602050306030303" pitchFamily="18" charset="0"/>
              </a:rPr>
              <a:t>, 2014).</a:t>
            </a:r>
          </a:p>
          <a:p>
            <a:pPr marL="0" indent="0" algn="just">
              <a:buNone/>
            </a:pPr>
            <a:endParaRPr lang="tr-TR" sz="2400" dirty="0">
              <a:solidFill>
                <a:schemeClr val="tx1"/>
              </a:solidFill>
              <a:latin typeface="Constantia" panose="02030602050306030303" pitchFamily="18" charset="0"/>
            </a:endParaRPr>
          </a:p>
        </p:txBody>
      </p:sp>
    </p:spTree>
    <p:extLst>
      <p:ext uri="{BB962C8B-B14F-4D97-AF65-F5344CB8AC3E}">
        <p14:creationId xmlns:p14="http://schemas.microsoft.com/office/powerpoint/2010/main" val="3348133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3"/>
          <p:cNvSpPr txBox="1">
            <a:spLocks/>
          </p:cNvSpPr>
          <p:nvPr/>
        </p:nvSpPr>
        <p:spPr>
          <a:xfrm>
            <a:off x="0" y="200177"/>
            <a:ext cx="12192000" cy="77577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800" b="1" kern="1200">
                <a:solidFill>
                  <a:schemeClr val="tx1">
                    <a:lumMod val="65000"/>
                    <a:lumOff val="35000"/>
                  </a:schemeClr>
                </a:solidFill>
                <a:latin typeface="+mj-lt"/>
                <a:ea typeface="+mj-ea"/>
                <a:cs typeface="+mj-cs"/>
              </a:defRPr>
            </a:lvl1pPr>
          </a:lstStyle>
          <a:p>
            <a:pPr>
              <a:defRPr/>
            </a:pPr>
            <a:r>
              <a:rPr lang="tr-TR" sz="2800" dirty="0" err="1" smtClean="0">
                <a:solidFill>
                  <a:srgbClr val="000000"/>
                </a:solidFill>
                <a:latin typeface="Arial"/>
              </a:rPr>
              <a:t>Sensorial</a:t>
            </a:r>
            <a:r>
              <a:rPr lang="tr-TR" sz="2800" dirty="0" smtClean="0">
                <a:solidFill>
                  <a:srgbClr val="000000"/>
                </a:solidFill>
                <a:latin typeface="Arial"/>
              </a:rPr>
              <a:t> </a:t>
            </a:r>
            <a:r>
              <a:rPr lang="tr-TR" sz="2800" dirty="0" err="1" smtClean="0">
                <a:solidFill>
                  <a:srgbClr val="000000"/>
                </a:solidFill>
                <a:latin typeface="Arial"/>
              </a:rPr>
              <a:t>properties</a:t>
            </a:r>
            <a:r>
              <a:rPr lang="tr-TR" sz="2800" dirty="0" smtClean="0">
                <a:solidFill>
                  <a:srgbClr val="000000"/>
                </a:solidFill>
                <a:latin typeface="Arial"/>
              </a:rPr>
              <a:t> of </a:t>
            </a:r>
            <a:r>
              <a:rPr lang="tr-TR" sz="2800" dirty="0" err="1" smtClean="0">
                <a:solidFill>
                  <a:srgbClr val="000000"/>
                </a:solidFill>
                <a:latin typeface="Arial"/>
              </a:rPr>
              <a:t>Turkish</a:t>
            </a:r>
            <a:r>
              <a:rPr lang="tr-TR" sz="2800" dirty="0" smtClean="0">
                <a:solidFill>
                  <a:srgbClr val="000000"/>
                </a:solidFill>
                <a:latin typeface="Arial"/>
              </a:rPr>
              <a:t> Fermented Sucuk</a:t>
            </a:r>
            <a:endParaRPr lang="en-US" sz="2800" dirty="0">
              <a:solidFill>
                <a:srgbClr val="000000"/>
              </a:solidFill>
              <a:latin typeface="Arial"/>
            </a:endParaRPr>
          </a:p>
        </p:txBody>
      </p:sp>
      <p:grpSp>
        <p:nvGrpSpPr>
          <p:cNvPr id="19" name="Group 42">
            <a:extLst>
              <a:ext uri="{FF2B5EF4-FFF2-40B4-BE49-F238E27FC236}">
                <a16:creationId xmlns:a16="http://schemas.microsoft.com/office/drawing/2014/main" id="{AB3FD4E2-6E1E-4A70-9B7F-158424763373}"/>
              </a:ext>
            </a:extLst>
          </p:cNvPr>
          <p:cNvGrpSpPr/>
          <p:nvPr/>
        </p:nvGrpSpPr>
        <p:grpSpPr>
          <a:xfrm>
            <a:off x="893491" y="3008942"/>
            <a:ext cx="10301376" cy="1593297"/>
            <a:chOff x="958256" y="2284120"/>
            <a:chExt cx="7148709" cy="1308325"/>
          </a:xfrm>
        </p:grpSpPr>
        <p:sp>
          <p:nvSpPr>
            <p:cNvPr id="20" name="Rectangle 43">
              <a:extLst>
                <a:ext uri="{FF2B5EF4-FFF2-40B4-BE49-F238E27FC236}">
                  <a16:creationId xmlns:a16="http://schemas.microsoft.com/office/drawing/2014/main" id="{D6E07348-DCD4-42AD-A5D2-9D1AE5F1B5B3}"/>
                </a:ext>
              </a:extLst>
            </p:cNvPr>
            <p:cNvSpPr/>
            <p:nvPr/>
          </p:nvSpPr>
          <p:spPr>
            <a:xfrm>
              <a:off x="958256" y="3156436"/>
              <a:ext cx="1440160" cy="432048"/>
            </a:xfrm>
            <a:prstGeom prst="rect">
              <a:avLst/>
            </a:prstGeom>
            <a:solidFill>
              <a:srgbClr val="57687C"/>
            </a:solidFill>
            <a:ln w="12700" cap="flat" cmpd="sng" algn="ctr">
              <a:noFill/>
              <a:prstDash val="solid"/>
              <a:miter lim="800000"/>
            </a:ln>
            <a:effectLst/>
          </p:spPr>
          <p:txBody>
            <a:bodyPr rtlCol="0" anchor="ctr"/>
            <a:lstStyle/>
            <a:p>
              <a:pPr algn="ctr" defTabSz="914400">
                <a:defRPr/>
              </a:pPr>
              <a:r>
                <a:rPr lang="tr-TR" altLang="ko-KR" sz="1400" b="1" kern="0" dirty="0" err="1" smtClean="0">
                  <a:solidFill>
                    <a:prstClr val="white"/>
                  </a:solidFill>
                  <a:latin typeface="Arial"/>
                  <a:ea typeface="맑은 고딕" panose="020B0503020000020004" pitchFamily="34" charset="-127"/>
                  <a:cs typeface="Arial" pitchFamily="34" charset="0"/>
                </a:rPr>
                <a:t>Appearance</a:t>
              </a:r>
              <a:endParaRPr lang="ko-KR" altLang="en-US" sz="1400" b="1" kern="0" dirty="0" smtClean="0">
                <a:solidFill>
                  <a:prstClr val="white"/>
                </a:solidFill>
                <a:latin typeface="Arial"/>
                <a:ea typeface="맑은 고딕" panose="020B0503020000020004" pitchFamily="34" charset="-127"/>
                <a:cs typeface="Arial" pitchFamily="34" charset="0"/>
              </a:endParaRPr>
            </a:p>
          </p:txBody>
        </p:sp>
        <p:sp>
          <p:nvSpPr>
            <p:cNvPr id="21" name="Rectangle 44">
              <a:extLst>
                <a:ext uri="{FF2B5EF4-FFF2-40B4-BE49-F238E27FC236}">
                  <a16:creationId xmlns:a16="http://schemas.microsoft.com/office/drawing/2014/main" id="{14590993-0B5E-46B3-86BF-25ED02E457EB}"/>
                </a:ext>
              </a:extLst>
            </p:cNvPr>
            <p:cNvSpPr/>
            <p:nvPr/>
          </p:nvSpPr>
          <p:spPr>
            <a:xfrm>
              <a:off x="2408332" y="3160397"/>
              <a:ext cx="1440160" cy="432048"/>
            </a:xfrm>
            <a:prstGeom prst="rect">
              <a:avLst/>
            </a:prstGeom>
            <a:solidFill>
              <a:srgbClr val="0680C3"/>
            </a:solidFill>
            <a:ln w="12700" cap="flat" cmpd="sng" algn="ctr">
              <a:noFill/>
              <a:prstDash val="solid"/>
              <a:miter lim="800000"/>
            </a:ln>
            <a:effectLst/>
          </p:spPr>
          <p:txBody>
            <a:bodyPr rtlCol="0" anchor="ctr"/>
            <a:lstStyle/>
            <a:p>
              <a:pPr algn="ctr" defTabSz="914400">
                <a:defRPr/>
              </a:pPr>
              <a:r>
                <a:rPr lang="en-US" altLang="ko-KR" sz="1400" b="1" kern="0" dirty="0" smtClean="0">
                  <a:solidFill>
                    <a:prstClr val="white"/>
                  </a:solidFill>
                  <a:latin typeface="Arial"/>
                  <a:ea typeface="맑은 고딕" panose="020B0503020000020004" pitchFamily="34" charset="-127"/>
                  <a:cs typeface="Arial" pitchFamily="34" charset="0"/>
                </a:rPr>
                <a:t>Co</a:t>
              </a:r>
              <a:r>
                <a:rPr lang="tr-TR" altLang="ko-KR" sz="1400" b="1" kern="0" dirty="0" smtClean="0">
                  <a:solidFill>
                    <a:prstClr val="white"/>
                  </a:solidFill>
                  <a:latin typeface="Arial"/>
                  <a:ea typeface="맑은 고딕" panose="020B0503020000020004" pitchFamily="34" charset="-127"/>
                  <a:cs typeface="Arial" pitchFamily="34" charset="0"/>
                </a:rPr>
                <a:t>lor</a:t>
              </a:r>
              <a:endParaRPr lang="ko-KR" altLang="en-US" sz="1400" b="1" kern="0" dirty="0" smtClean="0">
                <a:solidFill>
                  <a:prstClr val="white"/>
                </a:solidFill>
                <a:latin typeface="Arial"/>
                <a:ea typeface="맑은 고딕" panose="020B0503020000020004" pitchFamily="34" charset="-127"/>
                <a:cs typeface="Arial" pitchFamily="34" charset="0"/>
              </a:endParaRPr>
            </a:p>
          </p:txBody>
        </p:sp>
        <p:sp>
          <p:nvSpPr>
            <p:cNvPr id="22" name="Rectangle 45">
              <a:extLst>
                <a:ext uri="{FF2B5EF4-FFF2-40B4-BE49-F238E27FC236}">
                  <a16:creationId xmlns:a16="http://schemas.microsoft.com/office/drawing/2014/main" id="{DD37D7D0-1CE1-4CAB-B6B3-1396B0E024FF}"/>
                </a:ext>
              </a:extLst>
            </p:cNvPr>
            <p:cNvSpPr/>
            <p:nvPr/>
          </p:nvSpPr>
          <p:spPr>
            <a:xfrm>
              <a:off x="3922044" y="2716168"/>
              <a:ext cx="2140843" cy="432048"/>
            </a:xfrm>
            <a:prstGeom prst="rect">
              <a:avLst/>
            </a:prstGeom>
            <a:solidFill>
              <a:srgbClr val="07A398"/>
            </a:solidFill>
            <a:ln w="12700" cap="flat" cmpd="sng" algn="ctr">
              <a:noFill/>
              <a:prstDash val="solid"/>
              <a:miter lim="800000"/>
            </a:ln>
            <a:effectLst/>
          </p:spPr>
          <p:txBody>
            <a:bodyPr rtlCol="0" anchor="ctr"/>
            <a:lstStyle/>
            <a:p>
              <a:pPr algn="ctr" defTabSz="914400">
                <a:defRPr/>
              </a:pPr>
              <a:r>
                <a:rPr lang="tr-TR" altLang="ko-KR" sz="1400" b="1" kern="0" dirty="0" err="1" smtClean="0">
                  <a:solidFill>
                    <a:prstClr val="white"/>
                  </a:solidFill>
                  <a:latin typeface="Arial"/>
                  <a:ea typeface="맑은 고딕" panose="020B0503020000020004" pitchFamily="34" charset="-127"/>
                  <a:cs typeface="Arial" pitchFamily="34" charset="0"/>
                </a:rPr>
                <a:t>Texture</a:t>
              </a:r>
              <a:endParaRPr lang="ko-KR" altLang="en-US" sz="1400" b="1" kern="0" dirty="0" smtClean="0">
                <a:solidFill>
                  <a:prstClr val="white"/>
                </a:solidFill>
                <a:latin typeface="Arial"/>
                <a:ea typeface="맑은 고딕" panose="020B0503020000020004" pitchFamily="34" charset="-127"/>
                <a:cs typeface="Arial" pitchFamily="34" charset="0"/>
              </a:endParaRPr>
            </a:p>
          </p:txBody>
        </p:sp>
        <p:sp>
          <p:nvSpPr>
            <p:cNvPr id="23" name="Rectangle 47">
              <a:extLst>
                <a:ext uri="{FF2B5EF4-FFF2-40B4-BE49-F238E27FC236}">
                  <a16:creationId xmlns:a16="http://schemas.microsoft.com/office/drawing/2014/main" id="{B2ABC4C7-E278-4575-BA96-492D0442A6C3}"/>
                </a:ext>
              </a:extLst>
            </p:cNvPr>
            <p:cNvSpPr/>
            <p:nvPr/>
          </p:nvSpPr>
          <p:spPr>
            <a:xfrm>
              <a:off x="6201469" y="2284120"/>
              <a:ext cx="1905496" cy="432048"/>
            </a:xfrm>
            <a:prstGeom prst="rect">
              <a:avLst/>
            </a:prstGeom>
            <a:solidFill>
              <a:srgbClr val="FBA200"/>
            </a:solidFill>
            <a:ln w="12700" cap="flat" cmpd="sng" algn="ctr">
              <a:noFill/>
              <a:prstDash val="solid"/>
              <a:miter lim="800000"/>
            </a:ln>
            <a:effectLst/>
          </p:spPr>
          <p:txBody>
            <a:bodyPr rtlCol="0" anchor="ctr"/>
            <a:lstStyle/>
            <a:p>
              <a:pPr algn="ctr" defTabSz="914400">
                <a:defRPr/>
              </a:pPr>
              <a:r>
                <a:rPr lang="tr-TR" altLang="ko-KR" sz="1400" b="1" kern="0" dirty="0" err="1" smtClean="0">
                  <a:solidFill>
                    <a:prstClr val="white"/>
                  </a:solidFill>
                  <a:latin typeface="Arial"/>
                  <a:ea typeface="맑은 고딕" panose="020B0503020000020004" pitchFamily="34" charset="-127"/>
                  <a:cs typeface="Arial" pitchFamily="34" charset="0"/>
                </a:rPr>
                <a:t>Flavor</a:t>
              </a:r>
              <a:r>
                <a:rPr lang="tr-TR" altLang="ko-KR" sz="1400" b="1" kern="0" dirty="0" smtClean="0">
                  <a:solidFill>
                    <a:prstClr val="white"/>
                  </a:solidFill>
                  <a:latin typeface="Arial"/>
                  <a:ea typeface="맑은 고딕" panose="020B0503020000020004" pitchFamily="34" charset="-127"/>
                  <a:cs typeface="Arial" pitchFamily="34" charset="0"/>
                </a:rPr>
                <a:t> </a:t>
              </a:r>
              <a:r>
                <a:rPr lang="tr-TR" altLang="ko-KR" sz="1400" b="1" kern="0" dirty="0" err="1" smtClean="0">
                  <a:solidFill>
                    <a:prstClr val="white"/>
                  </a:solidFill>
                  <a:latin typeface="Arial"/>
                  <a:ea typeface="맑은 고딕" panose="020B0503020000020004" pitchFamily="34" charset="-127"/>
                  <a:cs typeface="Arial" pitchFamily="34" charset="0"/>
                </a:rPr>
                <a:t>and</a:t>
              </a:r>
              <a:r>
                <a:rPr lang="tr-TR" altLang="ko-KR" sz="1400" b="1" kern="0" dirty="0" smtClean="0">
                  <a:solidFill>
                    <a:prstClr val="white"/>
                  </a:solidFill>
                  <a:latin typeface="Arial"/>
                  <a:ea typeface="맑은 고딕" panose="020B0503020000020004" pitchFamily="34" charset="-127"/>
                  <a:cs typeface="Arial" pitchFamily="34" charset="0"/>
                </a:rPr>
                <a:t> Aroma</a:t>
              </a:r>
              <a:endParaRPr lang="ko-KR" altLang="en-US" sz="1400" b="1" kern="0" dirty="0" smtClean="0">
                <a:solidFill>
                  <a:prstClr val="white"/>
                </a:solidFill>
                <a:latin typeface="Arial"/>
                <a:ea typeface="맑은 고딕" panose="020B0503020000020004" pitchFamily="34" charset="-127"/>
                <a:cs typeface="Arial" pitchFamily="34" charset="0"/>
              </a:endParaRPr>
            </a:p>
          </p:txBody>
        </p:sp>
      </p:grpSp>
      <p:sp>
        <p:nvSpPr>
          <p:cNvPr id="24" name="TextBox 265">
            <a:extLst>
              <a:ext uri="{FF2B5EF4-FFF2-40B4-BE49-F238E27FC236}">
                <a16:creationId xmlns:a16="http://schemas.microsoft.com/office/drawing/2014/main" id="{089794BD-1D33-45B9-B0C2-1D959167EBF2}"/>
              </a:ext>
            </a:extLst>
          </p:cNvPr>
          <p:cNvSpPr txBox="1"/>
          <p:nvPr/>
        </p:nvSpPr>
        <p:spPr>
          <a:xfrm>
            <a:off x="818291" y="1868531"/>
            <a:ext cx="2025591" cy="2123658"/>
          </a:xfrm>
          <a:prstGeom prst="rect">
            <a:avLst/>
          </a:prstGeom>
          <a:noFill/>
        </p:spPr>
        <p:txBody>
          <a:bodyPr wrap="square" rtlCol="0" anchor="ctr">
            <a:spAutoFit/>
          </a:bodyPr>
          <a:lstStyle/>
          <a:p>
            <a:pPr algn="just" defTabSz="914400"/>
            <a:r>
              <a:rPr lang="en-US" altLang="ko-KR" sz="1200" dirty="0">
                <a:solidFill>
                  <a:srgbClr val="000000">
                    <a:lumMod val="75000"/>
                    <a:lumOff val="25000"/>
                  </a:srgbClr>
                </a:solidFill>
                <a:latin typeface="Arial"/>
                <a:ea typeface="맑은 고딕" panose="020B0503020000020004" pitchFamily="34" charset="-127"/>
                <a:cs typeface="Arial" pitchFamily="34" charset="0"/>
              </a:rPr>
              <a:t>The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sucuk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paste filled in the intestines should be in homogeneous appearance, there should be no folds, molds, salt stains and bacterial spots on the outer surface of the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sucuk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casing. Especially fats should not flow out from the intestines.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(Nazlı,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1997;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Çiçek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et al., 2015).</a:t>
            </a:r>
          </a:p>
        </p:txBody>
      </p:sp>
      <p:sp>
        <p:nvSpPr>
          <p:cNvPr id="25" name="TextBox 268">
            <a:extLst>
              <a:ext uri="{FF2B5EF4-FFF2-40B4-BE49-F238E27FC236}">
                <a16:creationId xmlns:a16="http://schemas.microsoft.com/office/drawing/2014/main" id="{D53E2A6D-640D-4B70-84F0-58CB304AB773}"/>
              </a:ext>
            </a:extLst>
          </p:cNvPr>
          <p:cNvSpPr txBox="1"/>
          <p:nvPr/>
        </p:nvSpPr>
        <p:spPr>
          <a:xfrm>
            <a:off x="2890735" y="1050794"/>
            <a:ext cx="2073915" cy="2862322"/>
          </a:xfrm>
          <a:prstGeom prst="rect">
            <a:avLst/>
          </a:prstGeom>
          <a:noFill/>
        </p:spPr>
        <p:txBody>
          <a:bodyPr wrap="square" rtlCol="0" anchor="ctr">
            <a:spAutoFit/>
          </a:bodyPr>
          <a:lstStyle/>
          <a:p>
            <a:pPr algn="just" defTabSz="914400"/>
            <a:r>
              <a:rPr lang="en-US" altLang="ko-KR" sz="1200" dirty="0">
                <a:solidFill>
                  <a:srgbClr val="000000">
                    <a:lumMod val="75000"/>
                    <a:lumOff val="25000"/>
                  </a:srgbClr>
                </a:solidFill>
                <a:latin typeface="Arial"/>
                <a:ea typeface="맑은 고딕" panose="020B0503020000020004" pitchFamily="34" charset="-127"/>
                <a:cs typeface="Arial" pitchFamily="34" charset="0"/>
              </a:rPr>
              <a:t>The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sucuk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has a normal red meat color, and this color should be the same on the outer surface and along the cross-section of the fermented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sucuk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The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formation of color in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sucuk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is due to the reduction of nitrate to nitrites by bacteria and the formation of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Nitroso</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-Myoglobin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NOMb</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by combining the formed NO with myoglobin in the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meat</a:t>
            </a:r>
            <a:r>
              <a:rPr lang="tr-TR" altLang="ko-KR" sz="1200" dirty="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a:t>
            </a:r>
            <a:r>
              <a:rPr lang="en-US" altLang="ko-KR" sz="1200" dirty="0" err="1" smtClean="0">
                <a:solidFill>
                  <a:srgbClr val="000000">
                    <a:lumMod val="75000"/>
                    <a:lumOff val="25000"/>
                  </a:srgbClr>
                </a:solidFill>
                <a:latin typeface="Arial"/>
                <a:ea typeface="맑은 고딕" panose="020B0503020000020004" pitchFamily="34" charset="-127"/>
                <a:cs typeface="Arial" pitchFamily="34" charset="0"/>
              </a:rPr>
              <a:t>Rouhi</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et al., 2013; </a:t>
            </a:r>
            <a:r>
              <a:rPr lang="en-US" altLang="ko-KR" sz="1200" dirty="0" err="1">
                <a:solidFill>
                  <a:srgbClr val="000000">
                    <a:lumMod val="75000"/>
                    <a:lumOff val="25000"/>
                  </a:srgbClr>
                </a:solidFill>
                <a:latin typeface="Arial"/>
                <a:ea typeface="맑은 고딕" panose="020B0503020000020004" pitchFamily="34" charset="-127"/>
                <a:cs typeface="Arial" pitchFamily="34" charset="0"/>
              </a:rPr>
              <a:t>Çiçek</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 et al., 2015).</a:t>
            </a:r>
          </a:p>
        </p:txBody>
      </p:sp>
      <p:sp>
        <p:nvSpPr>
          <p:cNvPr id="26" name="TextBox 271">
            <a:extLst>
              <a:ext uri="{FF2B5EF4-FFF2-40B4-BE49-F238E27FC236}">
                <a16:creationId xmlns:a16="http://schemas.microsoft.com/office/drawing/2014/main" id="{14898CF3-2580-4C43-B798-3905D3C65E22}"/>
              </a:ext>
            </a:extLst>
          </p:cNvPr>
          <p:cNvSpPr txBox="1"/>
          <p:nvPr/>
        </p:nvSpPr>
        <p:spPr>
          <a:xfrm>
            <a:off x="5268588" y="4323463"/>
            <a:ext cx="2980738" cy="1200329"/>
          </a:xfrm>
          <a:prstGeom prst="rect">
            <a:avLst/>
          </a:prstGeom>
          <a:noFill/>
        </p:spPr>
        <p:txBody>
          <a:bodyPr wrap="square" rtlCol="0" anchor="ctr">
            <a:spAutoFit/>
          </a:bodyPr>
          <a:lstStyle/>
          <a:p>
            <a:pPr algn="just" defTabSz="914400"/>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The </a:t>
            </a:r>
            <a:r>
              <a:rPr lang="tr-TR" altLang="ko-KR" sz="1200" dirty="0" err="1" smtClean="0">
                <a:solidFill>
                  <a:srgbClr val="000000">
                    <a:lumMod val="75000"/>
                    <a:lumOff val="25000"/>
                  </a:srgbClr>
                </a:solidFill>
                <a:latin typeface="Arial"/>
                <a:ea typeface="맑은 고딕" panose="020B0503020000020004" pitchFamily="34" charset="-127"/>
                <a:cs typeface="Arial" pitchFamily="34" charset="0"/>
              </a:rPr>
              <a:t>texture</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of fermented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s</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ucu</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k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should be medium;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not</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too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hard or too soft . For this reason, the meat used in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production</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must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be ripe meat and the meat fat mixture must be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well-adjusted</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and well-chilled</a:t>
            </a:r>
            <a:r>
              <a:rPr lang="tr-TR" altLang="ko-KR" sz="1200" dirty="0">
                <a:solidFill>
                  <a:srgbClr val="000000">
                    <a:lumMod val="75000"/>
                    <a:lumOff val="25000"/>
                  </a:srgbClr>
                </a:solidFill>
                <a:latin typeface="Arial"/>
                <a:ea typeface="맑은 고딕" panose="020B0503020000020004" pitchFamily="34" charset="-127"/>
                <a:cs typeface="Arial" pitchFamily="34" charset="0"/>
              </a:rPr>
              <a:t> </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a:t>
            </a:r>
            <a:r>
              <a:rPr lang="tr-TR" altLang="ko-KR" sz="1200" dirty="0" err="1" smtClean="0">
                <a:solidFill>
                  <a:srgbClr val="000000">
                    <a:lumMod val="75000"/>
                    <a:lumOff val="25000"/>
                  </a:srgbClr>
                </a:solidFill>
                <a:latin typeface="Arial"/>
                <a:ea typeface="맑은 고딕" panose="020B0503020000020004" pitchFamily="34" charset="-127"/>
                <a:cs typeface="Arial" pitchFamily="34" charset="0"/>
              </a:rPr>
              <a:t>Lawless</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&amp; </a:t>
            </a:r>
            <a:r>
              <a:rPr lang="tr-TR" altLang="ko-KR" sz="1200" dirty="0" err="1" smtClean="0">
                <a:solidFill>
                  <a:srgbClr val="000000">
                    <a:lumMod val="75000"/>
                    <a:lumOff val="25000"/>
                  </a:srgbClr>
                </a:solidFill>
                <a:latin typeface="Arial"/>
                <a:ea typeface="맑은 고딕" panose="020B0503020000020004" pitchFamily="34" charset="-127"/>
                <a:cs typeface="Arial" pitchFamily="34" charset="0"/>
              </a:rPr>
              <a:t>Heyman</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2010)</a:t>
            </a:r>
            <a:endParaRPr lang="ko-KR" altLang="en-US" sz="1200"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27" name="TextBox 277">
            <a:extLst>
              <a:ext uri="{FF2B5EF4-FFF2-40B4-BE49-F238E27FC236}">
                <a16:creationId xmlns:a16="http://schemas.microsoft.com/office/drawing/2014/main" id="{49715366-80BA-4540-BB50-9D8B3C673C54}"/>
              </a:ext>
            </a:extLst>
          </p:cNvPr>
          <p:cNvSpPr txBox="1"/>
          <p:nvPr/>
        </p:nvSpPr>
        <p:spPr>
          <a:xfrm>
            <a:off x="8542731" y="3677133"/>
            <a:ext cx="2753220" cy="2492990"/>
          </a:xfrm>
          <a:prstGeom prst="rect">
            <a:avLst/>
          </a:prstGeom>
          <a:noFill/>
        </p:spPr>
        <p:txBody>
          <a:bodyPr wrap="square" rtlCol="0" anchor="ctr">
            <a:spAutoFit/>
          </a:bodyPr>
          <a:lstStyle/>
          <a:p>
            <a:pPr algn="just" defTabSz="914400"/>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T</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he </a:t>
            </a:r>
            <a:r>
              <a:rPr lang="en-US" altLang="ko-KR" sz="1200" dirty="0" err="1" smtClean="0">
                <a:solidFill>
                  <a:srgbClr val="000000">
                    <a:lumMod val="75000"/>
                    <a:lumOff val="25000"/>
                  </a:srgbClr>
                </a:solidFill>
                <a:latin typeface="Arial"/>
                <a:ea typeface="맑은 고딕" panose="020B0503020000020004" pitchFamily="34" charset="-127"/>
                <a:cs typeface="Arial" pitchFamily="34" charset="0"/>
              </a:rPr>
              <a:t>flavour</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and aroma properties of fermented </a:t>
            </a:r>
            <a:r>
              <a:rPr lang="tr-TR" altLang="ko-KR" sz="1200" dirty="0" err="1" smtClean="0">
                <a:solidFill>
                  <a:srgbClr val="000000">
                    <a:lumMod val="75000"/>
                    <a:lumOff val="25000"/>
                  </a:srgbClr>
                </a:solidFill>
                <a:latin typeface="Arial"/>
                <a:ea typeface="맑은 고딕" panose="020B0503020000020004" pitchFamily="34" charset="-127"/>
                <a:cs typeface="Arial" pitchFamily="34" charset="0"/>
              </a:rPr>
              <a:t>suc</a:t>
            </a:r>
            <a:r>
              <a:rPr lang="en-US" altLang="ko-KR" sz="1200" dirty="0" err="1" smtClean="0">
                <a:solidFill>
                  <a:srgbClr val="000000">
                    <a:lumMod val="75000"/>
                    <a:lumOff val="25000"/>
                  </a:srgbClr>
                </a:solidFill>
                <a:latin typeface="Arial"/>
                <a:ea typeface="맑은 고딕" panose="020B0503020000020004" pitchFamily="34" charset="-127"/>
                <a:cs typeface="Arial" pitchFamily="34" charset="0"/>
              </a:rPr>
              <a:t>uks</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due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to</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formation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of numerous volatile and non-volatile components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during</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microbial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fermentation. Amino acids,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peptides,</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carbonic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acid,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sugar</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and organic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salts are considered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non-volatile</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aroma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substances. Most of these compounds are considered to be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the</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precursors </a:t>
            </a:r>
            <a:r>
              <a:rPr lang="en-US" altLang="ko-KR" sz="1200" dirty="0">
                <a:solidFill>
                  <a:srgbClr val="000000">
                    <a:lumMod val="75000"/>
                    <a:lumOff val="25000"/>
                  </a:srgbClr>
                </a:solidFill>
                <a:latin typeface="Arial"/>
                <a:ea typeface="맑은 고딕" panose="020B0503020000020004" pitchFamily="34" charset="-127"/>
                <a:cs typeface="Arial" pitchFamily="34" charset="0"/>
              </a:rPr>
              <a:t>of the volatile aroma substances that will be formed later</a:t>
            </a:r>
          </a:p>
          <a:p>
            <a:pPr algn="just" defTabSz="914400"/>
            <a:r>
              <a:rPr lang="en-US" altLang="ko-KR" sz="1200" dirty="0">
                <a:solidFill>
                  <a:srgbClr val="000000">
                    <a:lumMod val="75000"/>
                    <a:lumOff val="25000"/>
                  </a:srgbClr>
                </a:solidFill>
                <a:latin typeface="Arial"/>
                <a:ea typeface="맑은 고딕" panose="020B0503020000020004" pitchFamily="34" charset="-127"/>
                <a:cs typeface="Arial" pitchFamily="34" charset="0"/>
              </a:rPr>
              <a:t>towards the end of </a:t>
            </a:r>
            <a:r>
              <a:rPr lang="en-US" altLang="ko-KR" sz="1200" dirty="0" smtClean="0">
                <a:solidFill>
                  <a:srgbClr val="000000">
                    <a:lumMod val="75000"/>
                    <a:lumOff val="25000"/>
                  </a:srgbClr>
                </a:solidFill>
                <a:latin typeface="Arial"/>
                <a:ea typeface="맑은 고딕" panose="020B0503020000020004" pitchFamily="34" charset="-127"/>
                <a:cs typeface="Arial" pitchFamily="34" charset="0"/>
              </a:rPr>
              <a:t>fermentation</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 (Bilge, 2010; Bingöl et. </a:t>
            </a:r>
            <a:r>
              <a:rPr lang="tr-TR" altLang="ko-KR" sz="1200" dirty="0">
                <a:solidFill>
                  <a:srgbClr val="000000">
                    <a:lumMod val="75000"/>
                    <a:lumOff val="25000"/>
                  </a:srgbClr>
                </a:solidFill>
                <a:latin typeface="Arial"/>
                <a:ea typeface="맑은 고딕" panose="020B0503020000020004" pitchFamily="34" charset="-127"/>
                <a:cs typeface="Arial" pitchFamily="34" charset="0"/>
              </a:rPr>
              <a:t>a</a:t>
            </a:r>
            <a:r>
              <a:rPr lang="tr-TR" altLang="ko-KR" sz="1200" dirty="0" smtClean="0">
                <a:solidFill>
                  <a:srgbClr val="000000">
                    <a:lumMod val="75000"/>
                    <a:lumOff val="25000"/>
                  </a:srgbClr>
                </a:solidFill>
                <a:latin typeface="Arial"/>
                <a:ea typeface="맑은 고딕" panose="020B0503020000020004" pitchFamily="34" charset="-127"/>
                <a:cs typeface="Arial" pitchFamily="34" charset="0"/>
              </a:rPr>
              <a:t>l. 2014).</a:t>
            </a:r>
            <a:endParaRPr lang="ko-KR" altLang="en-US" sz="1200" dirty="0">
              <a:solidFill>
                <a:srgbClr val="000000">
                  <a:lumMod val="75000"/>
                  <a:lumOff val="25000"/>
                </a:srgbClr>
              </a:solidFill>
              <a:latin typeface="Arial"/>
              <a:ea typeface="맑은 고딕" panose="020B0503020000020004" pitchFamily="34" charset="-127"/>
              <a:cs typeface="Arial" pitchFamily="34" charset="0"/>
            </a:endParaRPr>
          </a:p>
        </p:txBody>
      </p:sp>
      <p:pic>
        <p:nvPicPr>
          <p:cNvPr id="28" name="Resim 27"/>
          <p:cNvPicPr>
            <a:picLocks noChangeAspect="1"/>
          </p:cNvPicPr>
          <p:nvPr/>
        </p:nvPicPr>
        <p:blipFill>
          <a:blip r:embed="rId3"/>
          <a:stretch>
            <a:fillRect/>
          </a:stretch>
        </p:blipFill>
        <p:spPr>
          <a:xfrm>
            <a:off x="5268588" y="1476103"/>
            <a:ext cx="2980738" cy="1892173"/>
          </a:xfrm>
          <a:prstGeom prst="rect">
            <a:avLst/>
          </a:prstGeom>
        </p:spPr>
      </p:pic>
      <p:pic>
        <p:nvPicPr>
          <p:cNvPr id="29" name="Picture 2" descr="Color sausages : Stock Pho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3068" y="4737500"/>
            <a:ext cx="1992114" cy="1737599"/>
          </a:xfrm>
          <a:prstGeom prst="rect">
            <a:avLst/>
          </a:prstGeom>
          <a:noFill/>
          <a:extLst>
            <a:ext uri="{909E8E84-426E-40DD-AFC4-6F175D3DCCD1}">
              <a14:hiddenFill xmlns:a14="http://schemas.microsoft.com/office/drawing/2010/main">
                <a:solidFill>
                  <a:srgbClr val="FFFFFF"/>
                </a:solidFill>
              </a14:hiddenFill>
            </a:ext>
          </a:extLst>
        </p:spPr>
      </p:pic>
      <p:pic>
        <p:nvPicPr>
          <p:cNvPr id="30" name="Resim 29"/>
          <p:cNvPicPr>
            <a:picLocks noChangeAspect="1"/>
          </p:cNvPicPr>
          <p:nvPr/>
        </p:nvPicPr>
        <p:blipFill>
          <a:blip r:embed="rId5"/>
          <a:stretch>
            <a:fillRect/>
          </a:stretch>
        </p:blipFill>
        <p:spPr>
          <a:xfrm>
            <a:off x="907780" y="4737498"/>
            <a:ext cx="2060999" cy="1737601"/>
          </a:xfrm>
          <a:prstGeom prst="rect">
            <a:avLst/>
          </a:prstGeom>
        </p:spPr>
      </p:pic>
      <p:pic>
        <p:nvPicPr>
          <p:cNvPr id="31" name="Resim 30"/>
          <p:cNvPicPr>
            <a:picLocks noChangeAspect="1"/>
          </p:cNvPicPr>
          <p:nvPr/>
        </p:nvPicPr>
        <p:blipFill>
          <a:blip r:embed="rId6"/>
          <a:stretch>
            <a:fillRect/>
          </a:stretch>
        </p:blipFill>
        <p:spPr>
          <a:xfrm>
            <a:off x="8449024" y="1039410"/>
            <a:ext cx="2745843" cy="1890950"/>
          </a:xfrm>
          <a:prstGeom prst="rect">
            <a:avLst/>
          </a:prstGeom>
        </p:spPr>
      </p:pic>
    </p:spTree>
    <p:extLst>
      <p:ext uri="{BB962C8B-B14F-4D97-AF65-F5344CB8AC3E}">
        <p14:creationId xmlns:p14="http://schemas.microsoft.com/office/powerpoint/2010/main" val="602216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1659" y="559941"/>
            <a:ext cx="8911687" cy="1280890"/>
          </a:xfrm>
        </p:spPr>
        <p:txBody>
          <a:bodyPr/>
          <a:lstStyle/>
          <a:p>
            <a:r>
              <a:rPr lang="tr-TR" b="1" dirty="0" err="1">
                <a:latin typeface="Times New Roman" panose="02020603050405020304" pitchFamily="18" charset="0"/>
                <a:cs typeface="Times New Roman" panose="02020603050405020304" pitchFamily="18" charset="0"/>
              </a:rPr>
              <a:t>Conclusion</a:t>
            </a:r>
            <a:endParaRPr lang="en-IN" b="1" dirty="0">
              <a:latin typeface="Constantia" panose="02030602050306030303" pitchFamily="18" charset="0"/>
            </a:endParaRPr>
          </a:p>
        </p:txBody>
      </p:sp>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9061" y="-34855"/>
            <a:ext cx="3179535" cy="2117570"/>
          </a:xfrm>
          <a:prstGeom prst="ellipse">
            <a:avLst/>
          </a:prstGeom>
          <a:ln>
            <a:noFill/>
          </a:ln>
          <a:effectLst>
            <a:softEdge rad="112500"/>
          </a:effectLst>
        </p:spPr>
      </p:pic>
      <p:sp>
        <p:nvSpPr>
          <p:cNvPr id="4" name="Content Placeholder 3"/>
          <p:cNvSpPr txBox="1">
            <a:spLocks noGrp="1"/>
          </p:cNvSpPr>
          <p:nvPr>
            <p:ph idx="1"/>
          </p:nvPr>
        </p:nvSpPr>
        <p:spPr>
          <a:xfrm>
            <a:off x="2111660" y="2082714"/>
            <a:ext cx="8911687" cy="3298339"/>
          </a:xfrm>
          <a:prstGeom prst="rect">
            <a:avLst/>
          </a:prstGeom>
          <a:noFill/>
        </p:spPr>
        <p:txBody>
          <a:bodyPr wrap="square" rtlCol="0">
            <a:spAutoFit/>
          </a:bodyPr>
          <a:lstStyle/>
          <a:p>
            <a:pPr algn="just">
              <a:buFont typeface="Wingdings" pitchFamily="2" charset="2"/>
              <a:buChar char="ü"/>
            </a:pPr>
            <a:r>
              <a:rPr lang="en-US" sz="2000" dirty="0" smtClean="0">
                <a:latin typeface="Constantia" panose="02030602050306030303" pitchFamily="18" charset="0"/>
                <a:cs typeface="Arial" pitchFamily="34" charset="0"/>
              </a:rPr>
              <a:t>Traditional Turkish </a:t>
            </a:r>
            <a:r>
              <a:rPr lang="tr-TR" sz="2000" dirty="0" smtClean="0">
                <a:latin typeface="Constantia" panose="02030602050306030303" pitchFamily="18" charset="0"/>
                <a:cs typeface="Arial" pitchFamily="34" charset="0"/>
              </a:rPr>
              <a:t>F</a:t>
            </a:r>
            <a:r>
              <a:rPr lang="en-US" sz="2000" dirty="0" err="1" smtClean="0">
                <a:latin typeface="Constantia" panose="02030602050306030303" pitchFamily="18" charset="0"/>
                <a:cs typeface="Arial" pitchFamily="34" charset="0"/>
              </a:rPr>
              <a:t>ermented</a:t>
            </a:r>
            <a:r>
              <a:rPr lang="en-US" sz="2000" dirty="0" smtClean="0">
                <a:latin typeface="Constantia" panose="02030602050306030303" pitchFamily="18" charset="0"/>
                <a:cs typeface="Arial" pitchFamily="34" charset="0"/>
              </a:rPr>
              <a:t> </a:t>
            </a:r>
            <a:r>
              <a:rPr lang="tr-TR" sz="2000" dirty="0" smtClean="0">
                <a:latin typeface="Constantia" panose="02030602050306030303" pitchFamily="18" charset="0"/>
                <a:cs typeface="Arial" pitchFamily="34" charset="0"/>
              </a:rPr>
              <a:t>Sucu</a:t>
            </a:r>
            <a:r>
              <a:rPr lang="en-US" sz="2000" dirty="0" smtClean="0">
                <a:latin typeface="Constantia" panose="02030602050306030303" pitchFamily="18" charset="0"/>
                <a:cs typeface="Arial" pitchFamily="34" charset="0"/>
              </a:rPr>
              <a:t>k is a fermented meat product that is produced without heat treatments or starter cultures. Fermented 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uks</a:t>
            </a:r>
            <a:r>
              <a:rPr lang="en-US" sz="2000" dirty="0" smtClean="0">
                <a:latin typeface="Constantia" panose="02030602050306030303" pitchFamily="18" charset="0"/>
                <a:cs typeface="Arial" pitchFamily="34" charset="0"/>
              </a:rPr>
              <a:t> are dried and ripened under completely natural conditions. </a:t>
            </a:r>
          </a:p>
          <a:p>
            <a:pPr algn="just">
              <a:buFont typeface="Wingdings" pitchFamily="2" charset="2"/>
              <a:buChar char="ü"/>
            </a:pPr>
            <a:r>
              <a:rPr lang="en-US" sz="2000" dirty="0" smtClean="0">
                <a:latin typeface="Constantia" panose="02030602050306030303" pitchFamily="18" charset="0"/>
                <a:cs typeface="Arial" pitchFamily="34" charset="0"/>
              </a:rPr>
              <a:t>However, in </a:t>
            </a:r>
            <a:r>
              <a:rPr lang="tr-TR" sz="2000" dirty="0" err="1" smtClean="0">
                <a:latin typeface="Constantia" panose="02030602050306030303" pitchFamily="18" charset="0"/>
                <a:cs typeface="Arial" pitchFamily="34" charset="0"/>
              </a:rPr>
              <a:t>these</a:t>
            </a:r>
            <a:r>
              <a:rPr lang="en-US" sz="2000" dirty="0" smtClean="0">
                <a:latin typeface="Constantia" panose="02030602050306030303" pitchFamily="18" charset="0"/>
                <a:cs typeface="Arial" pitchFamily="34" charset="0"/>
              </a:rPr>
              <a:t> </a:t>
            </a:r>
            <a:r>
              <a:rPr lang="tr-TR" sz="2000" dirty="0" err="1">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uks</a:t>
            </a:r>
            <a:r>
              <a:rPr lang="en-US" sz="2000" dirty="0" smtClean="0">
                <a:latin typeface="Constantia" panose="02030602050306030303" pitchFamily="18" charset="0"/>
                <a:cs typeface="Arial" pitchFamily="34" charset="0"/>
              </a:rPr>
              <a:t>, the structure, taste and other characteristics may be different from each other and it is not always possible to produce products with the same characteristics. In addition, due to increasing world population, technological developments and increasing demand, meat products with standardized properties has become mandatory in every season of the year. For this reason, in efforts to standardize the products produced by traditional methods have gained momentum.</a:t>
            </a: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1527649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2466" y="222105"/>
            <a:ext cx="3179535" cy="2117570"/>
          </a:xfrm>
          <a:prstGeom prst="ellipse">
            <a:avLst/>
          </a:prstGeom>
          <a:ln>
            <a:noFill/>
          </a:ln>
          <a:effectLst>
            <a:softEdge rad="112500"/>
          </a:effectLst>
        </p:spPr>
      </p:pic>
      <p:sp>
        <p:nvSpPr>
          <p:cNvPr id="2" name="Title 1"/>
          <p:cNvSpPr>
            <a:spLocks noGrp="1"/>
          </p:cNvSpPr>
          <p:nvPr>
            <p:ph type="title"/>
          </p:nvPr>
        </p:nvSpPr>
        <p:spPr>
          <a:xfrm>
            <a:off x="2230034" y="466531"/>
            <a:ext cx="8911687" cy="814359"/>
          </a:xfrm>
        </p:spPr>
        <p:txBody>
          <a:bodyPr/>
          <a:lstStyle/>
          <a:p>
            <a:r>
              <a:rPr lang="tr-TR" b="1" dirty="0" err="1">
                <a:latin typeface="Times New Roman" panose="02020603050405020304" pitchFamily="18" charset="0"/>
                <a:cs typeface="Times New Roman" panose="02020603050405020304" pitchFamily="18" charset="0"/>
              </a:rPr>
              <a:t>Conclusion</a:t>
            </a:r>
            <a:endParaRPr lang="en-IN" b="1" dirty="0">
              <a:latin typeface="Constantia" panose="02030602050306030303" pitchFamily="18" charset="0"/>
            </a:endParaRPr>
          </a:p>
        </p:txBody>
      </p:sp>
      <p:sp>
        <p:nvSpPr>
          <p:cNvPr id="4" name="Content Placeholder 3"/>
          <p:cNvSpPr txBox="1">
            <a:spLocks noGrp="1"/>
          </p:cNvSpPr>
          <p:nvPr>
            <p:ph idx="1"/>
          </p:nvPr>
        </p:nvSpPr>
        <p:spPr>
          <a:xfrm>
            <a:off x="1335089" y="2202357"/>
            <a:ext cx="10258813" cy="4170372"/>
          </a:xfrm>
          <a:prstGeom prst="rect">
            <a:avLst/>
          </a:prstGeom>
          <a:noFill/>
        </p:spPr>
        <p:txBody>
          <a:bodyPr wrap="square" rtlCol="0">
            <a:spAutoFit/>
          </a:bodyPr>
          <a:lstStyle/>
          <a:p>
            <a:pPr algn="just">
              <a:buFont typeface="Wingdings" pitchFamily="2" charset="2"/>
              <a:buChar char="ü"/>
            </a:pPr>
            <a:r>
              <a:rPr lang="en-US" sz="2000" dirty="0">
                <a:latin typeface="Constantia" panose="02030602050306030303" pitchFamily="18" charset="0"/>
                <a:cs typeface="Arial" pitchFamily="34" charset="0"/>
              </a:rPr>
              <a:t>Today, many countries in the world continue to utilize natural fermentation without the use of starter cultures by small businesses. In the same way, </a:t>
            </a:r>
            <a:r>
              <a:rPr lang="tr-TR" sz="2000" dirty="0" smtClean="0">
                <a:latin typeface="Constantia" panose="02030602050306030303" pitchFamily="18" charset="0"/>
                <a:cs typeface="Arial" pitchFamily="34" charset="0"/>
              </a:rPr>
              <a:t>T</a:t>
            </a:r>
            <a:r>
              <a:rPr lang="en-US" sz="2000" dirty="0" err="1" smtClean="0">
                <a:latin typeface="Constantia" panose="02030602050306030303" pitchFamily="18" charset="0"/>
                <a:cs typeface="Arial" pitchFamily="34" charset="0"/>
              </a:rPr>
              <a:t>raditional</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Turkish Fermented </a:t>
            </a:r>
            <a:r>
              <a:rPr lang="tr-TR" sz="2000" dirty="0" err="1" smtClean="0">
                <a:latin typeface="Constantia" panose="02030602050306030303" pitchFamily="18" charset="0"/>
                <a:cs typeface="Arial" pitchFamily="34" charset="0"/>
              </a:rPr>
              <a:t>Suc</a:t>
            </a:r>
            <a:r>
              <a:rPr lang="en-US" sz="2000" dirty="0" err="1" smtClean="0">
                <a:latin typeface="Constantia" panose="02030602050306030303" pitchFamily="18" charset="0"/>
                <a:cs typeface="Arial" pitchFamily="34" charset="0"/>
              </a:rPr>
              <a:t>uk</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production in Turkey is only carried out locally in some small </a:t>
            </a:r>
            <a:r>
              <a:rPr lang="en-US" sz="2000" dirty="0" smtClean="0">
                <a:latin typeface="Constantia" panose="02030602050306030303" pitchFamily="18" charset="0"/>
                <a:cs typeface="Arial" pitchFamily="34" charset="0"/>
              </a:rPr>
              <a:t>enterprises</a:t>
            </a:r>
            <a:r>
              <a:rPr lang="tr-TR" sz="2000" dirty="0" smtClean="0">
                <a:latin typeface="Constantia" panose="02030602050306030303" pitchFamily="18" charset="0"/>
                <a:cs typeface="Arial" pitchFamily="34" charset="0"/>
              </a:rPr>
              <a:t>. T</a:t>
            </a:r>
            <a:r>
              <a:rPr lang="en-US" sz="2000" dirty="0" err="1" smtClean="0">
                <a:latin typeface="Constantia" panose="02030602050306030303" pitchFamily="18" charset="0"/>
                <a:cs typeface="Arial" pitchFamily="34" charset="0"/>
              </a:rPr>
              <a:t>herefore</a:t>
            </a:r>
            <a:r>
              <a:rPr lang="tr-TR" sz="2000" dirty="0" smtClean="0">
                <a:latin typeface="Constantia" panose="02030602050306030303" pitchFamily="18" charset="0"/>
                <a:cs typeface="Arial" pitchFamily="34" charset="0"/>
              </a:rPr>
              <a:t>,</a:t>
            </a:r>
            <a:r>
              <a:rPr lang="en-US" sz="2000" dirty="0" smtClean="0">
                <a:latin typeface="Constantia" panose="02030602050306030303" pitchFamily="18" charset="0"/>
                <a:cs typeface="Arial" pitchFamily="34" charset="0"/>
              </a:rPr>
              <a:t> </a:t>
            </a:r>
            <a:r>
              <a:rPr lang="tr-TR" sz="2000" dirty="0" err="1" smtClean="0">
                <a:latin typeface="Constantia" panose="02030602050306030303" pitchFamily="18" charset="0"/>
                <a:cs typeface="Arial" pitchFamily="34" charset="0"/>
              </a:rPr>
              <a:t>these</a:t>
            </a:r>
            <a:r>
              <a:rPr lang="tr-TR" sz="2000" dirty="0" smtClean="0">
                <a:latin typeface="Constantia" panose="02030602050306030303" pitchFamily="18" charset="0"/>
                <a:cs typeface="Arial" pitchFamily="34" charset="0"/>
              </a:rPr>
              <a:t> </a:t>
            </a:r>
            <a:r>
              <a:rPr lang="tr-TR" sz="2000" dirty="0" err="1" smtClean="0">
                <a:latin typeface="Constantia" panose="02030602050306030303" pitchFamily="18" charset="0"/>
                <a:cs typeface="Arial" pitchFamily="34" charset="0"/>
              </a:rPr>
              <a:t>product</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has become extinct</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a:latin typeface="Constantia" panose="02030602050306030303" pitchFamily="18" charset="0"/>
                <a:cs typeface="Arial" pitchFamily="34" charset="0"/>
              </a:rPr>
              <a:t>It is possible to make this product more useful in terms of food safety and consumer health by optimizing the bioactive functions of probiotic bacteria which are very important for public health in Turkish fermented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uks</a:t>
            </a:r>
            <a:r>
              <a:rPr lang="tr-TR" sz="2000" dirty="0" smtClean="0">
                <a:latin typeface="Constantia" panose="02030602050306030303" pitchFamily="18" charset="0"/>
                <a:cs typeface="Arial" pitchFamily="34" charset="0"/>
              </a:rPr>
              <a:t>.</a:t>
            </a:r>
          </a:p>
          <a:p>
            <a:pPr algn="just">
              <a:buFont typeface="Wingdings" pitchFamily="2" charset="2"/>
              <a:buChar char="ü"/>
            </a:pPr>
            <a:r>
              <a:rPr lang="en-US" sz="2000" dirty="0" smtClean="0">
                <a:latin typeface="Constantia" panose="02030602050306030303" pitchFamily="18" charset="0"/>
                <a:cs typeface="Arial" pitchFamily="34" charset="0"/>
              </a:rPr>
              <a:t>The </a:t>
            </a:r>
            <a:r>
              <a:rPr lang="en-US" sz="2000" dirty="0">
                <a:latin typeface="Constantia" panose="02030602050306030303" pitchFamily="18" charset="0"/>
                <a:cs typeface="Arial" pitchFamily="34" charset="0"/>
              </a:rPr>
              <a:t>sensory properties such as color, </a:t>
            </a:r>
            <a:r>
              <a:rPr lang="tr-TR" sz="2000" dirty="0" err="1" smtClean="0">
                <a:latin typeface="Constantia" panose="02030602050306030303" pitchFamily="18" charset="0"/>
                <a:cs typeface="Arial" pitchFamily="34" charset="0"/>
              </a:rPr>
              <a:t>texture</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taste and aroma that are preferred by consumers develop during ripening with microbial fermentation. Due to having low pH and low water activity values which occurs due to the ripening process, fermented </a:t>
            </a:r>
            <a:r>
              <a:rPr lang="en-US" sz="2000" dirty="0" err="1" smtClean="0">
                <a:latin typeface="Constantia" panose="02030602050306030303" pitchFamily="18" charset="0"/>
                <a:cs typeface="Arial" pitchFamily="34" charset="0"/>
              </a:rPr>
              <a:t>su</a:t>
            </a:r>
            <a:r>
              <a:rPr lang="tr-TR" sz="2000" dirty="0" smtClean="0">
                <a:latin typeface="Constantia" panose="02030602050306030303" pitchFamily="18" charset="0"/>
                <a:cs typeface="Arial" pitchFamily="34" charset="0"/>
              </a:rPr>
              <a:t>c</a:t>
            </a:r>
            <a:r>
              <a:rPr lang="en-US" sz="2000" dirty="0" err="1" smtClean="0">
                <a:latin typeface="Constantia" panose="02030602050306030303" pitchFamily="18" charset="0"/>
                <a:cs typeface="Arial" pitchFamily="34" charset="0"/>
              </a:rPr>
              <a:t>uk</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is a reliable product and has a long shelf life.</a:t>
            </a: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3683493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0033" y="546265"/>
            <a:ext cx="4226752" cy="1280890"/>
          </a:xfrm>
        </p:spPr>
        <p:txBody>
          <a:bodyPr/>
          <a:lstStyle/>
          <a:p>
            <a:r>
              <a:rPr lang="tr-TR" b="1" dirty="0" err="1">
                <a:latin typeface="Times New Roman" panose="02020603050405020304" pitchFamily="18" charset="0"/>
                <a:cs typeface="Times New Roman" panose="02020603050405020304" pitchFamily="18" charset="0"/>
              </a:rPr>
              <a:t>Conclusion</a:t>
            </a:r>
            <a:endParaRPr lang="en-IN" b="1" dirty="0">
              <a:latin typeface="Constantia" panose="02030602050306030303" pitchFamily="18" charset="0"/>
            </a:endParaRPr>
          </a:p>
        </p:txBody>
      </p:sp>
      <p:sp>
        <p:nvSpPr>
          <p:cNvPr id="4" name="Content Placeholder 3"/>
          <p:cNvSpPr txBox="1">
            <a:spLocks noGrp="1"/>
          </p:cNvSpPr>
          <p:nvPr>
            <p:ph idx="1"/>
          </p:nvPr>
        </p:nvSpPr>
        <p:spPr>
          <a:xfrm>
            <a:off x="1817066" y="2438254"/>
            <a:ext cx="9737621" cy="3734356"/>
          </a:xfrm>
          <a:prstGeom prst="rect">
            <a:avLst/>
          </a:prstGeom>
          <a:noFill/>
        </p:spPr>
        <p:txBody>
          <a:bodyPr wrap="square" rtlCol="0">
            <a:spAutoFit/>
          </a:bodyPr>
          <a:lstStyle/>
          <a:p>
            <a:pPr algn="just">
              <a:buFont typeface="Wingdings" pitchFamily="2" charset="2"/>
              <a:buChar char="ü"/>
            </a:pPr>
            <a:r>
              <a:rPr lang="en-US" sz="2000" dirty="0">
                <a:latin typeface="Constantia" panose="02030602050306030303" pitchFamily="18" charset="0"/>
                <a:cs typeface="Arial" pitchFamily="34" charset="0"/>
              </a:rPr>
              <a:t>In ripe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ucuk</a:t>
            </a:r>
            <a:r>
              <a:rPr lang="en-US" sz="2000" dirty="0" smtClean="0">
                <a:latin typeface="Constantia" panose="02030602050306030303" pitchFamily="18" charset="0"/>
                <a:cs typeface="Arial" pitchFamily="34" charset="0"/>
              </a:rPr>
              <a:t>s</a:t>
            </a:r>
            <a:r>
              <a:rPr lang="en-US" sz="2000" dirty="0">
                <a:latin typeface="Constantia" panose="02030602050306030303" pitchFamily="18" charset="0"/>
                <a:cs typeface="Arial" pitchFamily="34" charset="0"/>
              </a:rPr>
              <a:t>, </a:t>
            </a:r>
            <a:r>
              <a:rPr lang="tr-TR" sz="2000" i="1" dirty="0" smtClean="0">
                <a:latin typeface="Constantia" panose="02030602050306030303" pitchFamily="18" charset="0"/>
                <a:cs typeface="Arial" pitchFamily="34" charset="0"/>
              </a:rPr>
              <a:t>L</a:t>
            </a:r>
            <a:r>
              <a:rPr lang="en-US" sz="2000" i="1" dirty="0" err="1" smtClean="0">
                <a:latin typeface="Constantia" panose="02030602050306030303" pitchFamily="18" charset="0"/>
                <a:cs typeface="Arial" pitchFamily="34" charset="0"/>
              </a:rPr>
              <a:t>actobacilli</a:t>
            </a:r>
            <a:r>
              <a:rPr lang="en-US" sz="2000" i="1"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can demonstrate probiotic properties and dominate to the microflora. Therefore </a:t>
            </a:r>
            <a:r>
              <a:rPr lang="en-US" sz="2000" dirty="0" err="1" smtClean="0">
                <a:latin typeface="Constantia" panose="02030602050306030303" pitchFamily="18" charset="0"/>
                <a:cs typeface="Arial" pitchFamily="34" charset="0"/>
              </a:rPr>
              <a:t>fermen</a:t>
            </a:r>
            <a:r>
              <a:rPr lang="tr-TR" sz="2000" dirty="0" smtClean="0">
                <a:latin typeface="Constantia" panose="02030602050306030303" pitchFamily="18" charset="0"/>
                <a:cs typeface="Arial" pitchFamily="34" charset="0"/>
              </a:rPr>
              <a:t>t</a:t>
            </a:r>
            <a:r>
              <a:rPr lang="en-US" sz="2000" dirty="0" err="1" smtClean="0">
                <a:latin typeface="Constantia" panose="02030602050306030303" pitchFamily="18" charset="0"/>
                <a:cs typeface="Arial" pitchFamily="34" charset="0"/>
              </a:rPr>
              <a:t>ed</a:t>
            </a:r>
            <a:r>
              <a:rPr lang="en-US" sz="2000" dirty="0" smtClean="0">
                <a:latin typeface="Constantia" panose="02030602050306030303" pitchFamily="18" charset="0"/>
                <a:cs typeface="Arial" pitchFamily="34" charset="0"/>
              </a:rPr>
              <a:t> 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uks</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should be considered as a probiotic meat product. In Turkey, there are very modern and high capacity facilities which were built in accordance with global standards. In these facilities, it is possible to produce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uks</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in a shorter time by using starter cultures unique to Turkish fermented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a:t>
            </a:r>
            <a:r>
              <a:rPr lang="en-US" sz="2000" dirty="0">
                <a:latin typeface="Constantia" panose="02030602050306030303" pitchFamily="18" charset="0"/>
                <a:cs typeface="Arial" pitchFamily="34" charset="0"/>
              </a:rPr>
              <a:t>, by controlled fermentation and drying</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a:latin typeface="Constantia" panose="02030602050306030303" pitchFamily="18" charset="0"/>
                <a:cs typeface="Arial" pitchFamily="34" charset="0"/>
              </a:rPr>
              <a:t>Therefore, it is necessary that the </a:t>
            </a:r>
            <a:r>
              <a:rPr lang="tr-TR" sz="2000" dirty="0" smtClean="0">
                <a:latin typeface="Constantia" panose="02030602050306030303" pitchFamily="18" charset="0"/>
                <a:cs typeface="Arial" pitchFamily="34" charset="0"/>
              </a:rPr>
              <a:t>T</a:t>
            </a:r>
            <a:r>
              <a:rPr lang="en-US" sz="2000" dirty="0" err="1" smtClean="0">
                <a:latin typeface="Constantia" panose="02030602050306030303" pitchFamily="18" charset="0"/>
                <a:cs typeface="Arial" pitchFamily="34" charset="0"/>
              </a:rPr>
              <a:t>raditional</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Turkish Fermented </a:t>
            </a:r>
            <a:r>
              <a:rPr lang="tr-TR" sz="2000" dirty="0" err="1">
                <a:latin typeface="Constantia" panose="02030602050306030303" pitchFamily="18" charset="0"/>
                <a:cs typeface="Arial" pitchFamily="34" charset="0"/>
              </a:rPr>
              <a:t>S</a:t>
            </a:r>
            <a:r>
              <a:rPr lang="en-US" sz="2000" dirty="0" smtClean="0">
                <a:latin typeface="Constantia" panose="02030602050306030303" pitchFamily="18" charset="0"/>
                <a:cs typeface="Arial" pitchFamily="34" charset="0"/>
              </a:rPr>
              <a:t>u</a:t>
            </a:r>
            <a:r>
              <a:rPr lang="tr-TR" sz="2000" dirty="0" smtClean="0">
                <a:latin typeface="Constantia" panose="02030602050306030303" pitchFamily="18" charset="0"/>
                <a:cs typeface="Arial" pitchFamily="34" charset="0"/>
              </a:rPr>
              <a:t>c</a:t>
            </a:r>
            <a:r>
              <a:rPr lang="en-US" sz="2000" dirty="0" err="1" smtClean="0">
                <a:latin typeface="Constantia" panose="02030602050306030303" pitchFamily="18" charset="0"/>
                <a:cs typeface="Arial" pitchFamily="34" charset="0"/>
              </a:rPr>
              <a:t>uk</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characteristics should not be lost, the production of this product be encouraged, developed and popularized. Finally, geographical marking of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a:t>
            </a:r>
            <a:r>
              <a:rPr lang="en-US" sz="2000" dirty="0" err="1" smtClean="0">
                <a:latin typeface="Constantia" panose="02030602050306030303" pitchFamily="18" charset="0"/>
                <a:cs typeface="Arial" pitchFamily="34" charset="0"/>
              </a:rPr>
              <a:t>uk</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needs to be completed rendering fermented </a:t>
            </a:r>
            <a:r>
              <a:rPr lang="en-US" sz="2000" dirty="0" smtClean="0">
                <a:latin typeface="Constantia" panose="02030602050306030303" pitchFamily="18" charset="0"/>
                <a:cs typeface="Arial" pitchFamily="34" charset="0"/>
              </a:rPr>
              <a:t>s</a:t>
            </a:r>
            <a:r>
              <a:rPr lang="tr-TR" sz="2000" dirty="0" err="1" smtClean="0">
                <a:latin typeface="Constantia" panose="02030602050306030303" pitchFamily="18" charset="0"/>
                <a:cs typeface="Arial" pitchFamily="34" charset="0"/>
              </a:rPr>
              <a:t>ucuk</a:t>
            </a:r>
            <a:r>
              <a:rPr lang="en-US" sz="2000" dirty="0" smtClean="0">
                <a:latin typeface="Constantia" panose="02030602050306030303" pitchFamily="18" charset="0"/>
                <a:cs typeface="Arial" pitchFamily="34" charset="0"/>
              </a:rPr>
              <a:t> </a:t>
            </a:r>
            <a:r>
              <a:rPr lang="en-US" sz="2000" dirty="0">
                <a:latin typeface="Constantia" panose="02030602050306030303" pitchFamily="18" charset="0"/>
                <a:cs typeface="Arial" pitchFamily="34" charset="0"/>
              </a:rPr>
              <a:t>a national product.</a:t>
            </a:r>
          </a:p>
          <a:p>
            <a:pPr algn="just">
              <a:buFont typeface="Wingdings" pitchFamily="2" charset="2"/>
              <a:buChar char="ü"/>
            </a:pPr>
            <a:endParaRPr lang="en-US" sz="2000" dirty="0">
              <a:latin typeface="Constantia" panose="02030602050306030303" pitchFamily="18" charset="0"/>
              <a:cs typeface="Arial" pitchFamily="34" charset="0"/>
            </a:endParaRPr>
          </a:p>
        </p:txBody>
      </p:sp>
      <p:pic>
        <p:nvPicPr>
          <p:cNvPr id="5" name="Resi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8432" y="320684"/>
            <a:ext cx="3179535" cy="2117570"/>
          </a:xfrm>
          <a:prstGeom prst="ellipse">
            <a:avLst/>
          </a:prstGeom>
          <a:ln>
            <a:noFill/>
          </a:ln>
          <a:effectLst>
            <a:softEdge rad="112500"/>
          </a:effectLst>
        </p:spPr>
      </p:pic>
    </p:spTree>
    <p:extLst>
      <p:ext uri="{BB962C8B-B14F-4D97-AF65-F5344CB8AC3E}">
        <p14:creationId xmlns:p14="http://schemas.microsoft.com/office/powerpoint/2010/main" val="2920636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762" y="0"/>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
        <p:nvSpPr>
          <p:cNvPr id="4" name="Content Placeholder 3"/>
          <p:cNvSpPr txBox="1">
            <a:spLocks noGrp="1"/>
          </p:cNvSpPr>
          <p:nvPr>
            <p:ph idx="1"/>
          </p:nvPr>
        </p:nvSpPr>
        <p:spPr>
          <a:xfrm>
            <a:off x="1490017" y="1324025"/>
            <a:ext cx="10529455" cy="4606389"/>
          </a:xfrm>
          <a:prstGeom prst="rect">
            <a:avLst/>
          </a:prstGeom>
          <a:noFill/>
        </p:spPr>
        <p:txBody>
          <a:bodyPr wrap="square" rtlCol="0">
            <a:spAutoFit/>
          </a:bodyPr>
          <a:lstStyle/>
          <a:p>
            <a:pPr algn="just">
              <a:buFont typeface="Wingdings" pitchFamily="2" charset="2"/>
              <a:buChar char="ü"/>
            </a:pPr>
            <a:r>
              <a:rPr lang="en-US" sz="2000" dirty="0" err="1">
                <a:latin typeface="Constantia" panose="02030602050306030303" pitchFamily="18" charset="0"/>
                <a:cs typeface="Arial" pitchFamily="34" charset="0"/>
              </a:rPr>
              <a:t>Soyer</a:t>
            </a:r>
            <a:r>
              <a:rPr lang="en-US" sz="2000" dirty="0">
                <a:latin typeface="Constantia" panose="02030602050306030303" pitchFamily="18" charset="0"/>
                <a:cs typeface="Arial" pitchFamily="34" charset="0"/>
              </a:rPr>
              <a:t> A., </a:t>
            </a:r>
            <a:r>
              <a:rPr lang="en-US" sz="2000" dirty="0" err="1">
                <a:latin typeface="Constantia" panose="02030602050306030303" pitchFamily="18" charset="0"/>
                <a:cs typeface="Arial" pitchFamily="34" charset="0"/>
              </a:rPr>
              <a:t>Ülkü</a:t>
            </a:r>
            <a:r>
              <a:rPr lang="en-US" sz="2000" dirty="0">
                <a:latin typeface="Constantia" panose="02030602050306030303" pitchFamily="18" charset="0"/>
                <a:cs typeface="Arial" pitchFamily="34" charset="0"/>
              </a:rPr>
              <a:t> D., 2008. Effect of processing methods and starter culture (Staphylococcus </a:t>
            </a:r>
            <a:r>
              <a:rPr lang="en-US" sz="2000" dirty="0" err="1">
                <a:latin typeface="Constantia" panose="02030602050306030303" pitchFamily="18" charset="0"/>
                <a:cs typeface="Arial" pitchFamily="34" charset="0"/>
              </a:rPr>
              <a:t>xylosus</a:t>
            </a:r>
            <a:r>
              <a:rPr lang="en-US" sz="2000" dirty="0">
                <a:latin typeface="Constantia" panose="02030602050306030303" pitchFamily="18" charset="0"/>
                <a:cs typeface="Arial" pitchFamily="34" charset="0"/>
              </a:rPr>
              <a:t> and </a:t>
            </a:r>
            <a:r>
              <a:rPr lang="en-US" sz="2000" dirty="0" err="1">
                <a:latin typeface="Constantia" panose="02030602050306030303" pitchFamily="18" charset="0"/>
                <a:cs typeface="Arial" pitchFamily="34" charset="0"/>
              </a:rPr>
              <a:t>Pediococcus</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pentosaceus</a:t>
            </a:r>
            <a:r>
              <a:rPr lang="en-US" sz="2000" dirty="0">
                <a:latin typeface="Constantia" panose="02030602050306030303" pitchFamily="18" charset="0"/>
                <a:cs typeface="Arial" pitchFamily="34" charset="0"/>
              </a:rPr>
              <a:t>) on proteolytic changes in Turkish sausages (</a:t>
            </a:r>
            <a:r>
              <a:rPr lang="en-US" sz="2000" dirty="0" err="1">
                <a:latin typeface="Constantia" panose="02030602050306030303" pitchFamily="18" charset="0"/>
                <a:cs typeface="Arial" pitchFamily="34" charset="0"/>
              </a:rPr>
              <a:t>sucuk</a:t>
            </a:r>
            <a:r>
              <a:rPr lang="en-US" sz="2000" dirty="0">
                <a:latin typeface="Constantia" panose="02030602050306030303" pitchFamily="18" charset="0"/>
                <a:cs typeface="Arial" pitchFamily="34" charset="0"/>
              </a:rPr>
              <a:t>) during ripening and storage. Meat Science, 80, 345–354 </a:t>
            </a:r>
          </a:p>
          <a:p>
            <a:pPr algn="just">
              <a:buFont typeface="Wingdings" pitchFamily="2" charset="2"/>
              <a:buChar char="ü"/>
            </a:pPr>
            <a:r>
              <a:rPr lang="en-US" sz="2000" dirty="0" err="1">
                <a:latin typeface="Constantia" panose="02030602050306030303" pitchFamily="18" charset="0"/>
                <a:cs typeface="Arial" pitchFamily="34" charset="0"/>
              </a:rPr>
              <a:t>Özdemir</a:t>
            </a:r>
            <a:r>
              <a:rPr lang="en-US" sz="2000" dirty="0">
                <a:latin typeface="Constantia" panose="02030602050306030303" pitchFamily="18" charset="0"/>
                <a:cs typeface="Arial" pitchFamily="34" charset="0"/>
              </a:rPr>
              <a:t> H. 1999. </a:t>
            </a:r>
            <a:r>
              <a:rPr lang="en-US" sz="2000" dirty="0" err="1">
                <a:latin typeface="Constantia" panose="02030602050306030303" pitchFamily="18" charset="0"/>
                <a:cs typeface="Arial" pitchFamily="34" charset="0"/>
              </a:rPr>
              <a:t>Türk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fermente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sucuğunun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florasındaki</a:t>
            </a:r>
            <a:r>
              <a:rPr lang="en-US" sz="2000" dirty="0">
                <a:latin typeface="Constantia" panose="02030602050306030303" pitchFamily="18" charset="0"/>
                <a:cs typeface="Arial" pitchFamily="34" charset="0"/>
              </a:rPr>
              <a:t> dominant </a:t>
            </a:r>
            <a:r>
              <a:rPr lang="en-US" sz="2000" dirty="0" err="1">
                <a:latin typeface="Constantia" panose="02030602050306030303" pitchFamily="18" charset="0"/>
                <a:cs typeface="Arial" pitchFamily="34" charset="0"/>
              </a:rPr>
              <a:t>laktobasil</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türlerinin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sucuğun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organoleptik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nitelikleri</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ile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ilişkisi</a:t>
            </a:r>
            <a:r>
              <a:rPr lang="en-US" sz="2000" dirty="0">
                <a:latin typeface="Constantia" panose="02030602050306030303" pitchFamily="18" charset="0"/>
                <a:cs typeface="Arial" pitchFamily="34" charset="0"/>
              </a:rPr>
              <a:t>. Ankara </a:t>
            </a:r>
            <a:r>
              <a:rPr lang="en-US" sz="2000" dirty="0" err="1">
                <a:latin typeface="Constantia" panose="02030602050306030303" pitchFamily="18" charset="0"/>
                <a:cs typeface="Arial" pitchFamily="34" charset="0"/>
              </a:rPr>
              <a:t>Üni</a:t>
            </a:r>
            <a:r>
              <a:rPr lang="en-US" sz="2000" dirty="0">
                <a:latin typeface="Constantia" panose="02030602050306030303" pitchFamily="18" charset="0"/>
                <a:cs typeface="Arial" pitchFamily="34" charset="0"/>
              </a:rPr>
              <a:t>. Vet </a:t>
            </a:r>
            <a:r>
              <a:rPr lang="en-US" sz="2000" dirty="0" err="1">
                <a:latin typeface="Constantia" panose="02030602050306030303" pitchFamily="18" charset="0"/>
                <a:cs typeface="Arial" pitchFamily="34" charset="0"/>
              </a:rPr>
              <a:t>Fak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Derg</a:t>
            </a:r>
            <a:r>
              <a:rPr lang="en-US" sz="2000" dirty="0">
                <a:latin typeface="Constantia" panose="02030602050306030303" pitchFamily="18" charset="0"/>
                <a:cs typeface="Arial" pitchFamily="34" charset="0"/>
              </a:rPr>
              <a:t>, 46, 189-198 </a:t>
            </a:r>
          </a:p>
          <a:p>
            <a:pPr algn="just">
              <a:buFont typeface="Wingdings" pitchFamily="2" charset="2"/>
              <a:buChar char="ü"/>
            </a:pPr>
            <a:r>
              <a:rPr lang="en-US" sz="2000" dirty="0" err="1">
                <a:latin typeface="Constantia" panose="02030602050306030303" pitchFamily="18" charset="0"/>
                <a:cs typeface="Arial" pitchFamily="34" charset="0"/>
              </a:rPr>
              <a:t>Kaban</a:t>
            </a:r>
            <a:r>
              <a:rPr lang="en-US" sz="2000" dirty="0">
                <a:latin typeface="Constantia" panose="02030602050306030303" pitchFamily="18" charset="0"/>
                <a:cs typeface="Arial" pitchFamily="34" charset="0"/>
              </a:rPr>
              <a:t> G., 2007. </a:t>
            </a:r>
            <a:r>
              <a:rPr lang="en-US" sz="2000" dirty="0" err="1">
                <a:latin typeface="Constantia" panose="02030602050306030303" pitchFamily="18" charset="0"/>
                <a:cs typeface="Arial" pitchFamily="34" charset="0"/>
              </a:rPr>
              <a:t>Geleneksel</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olarak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üretilen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sucuklardan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laktik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asit</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bakterileri</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ile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katalaz</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pozitif</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kokların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izolasyonu-identifikasyonu</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üretimde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kullanılabilme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imkanları</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ve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uçucu</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bileşikler</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üzerine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etkileri</a:t>
            </a:r>
            <a:r>
              <a:rPr lang="en-US" sz="2000" dirty="0">
                <a:latin typeface="Constantia" panose="02030602050306030303" pitchFamily="18" charset="0"/>
                <a:cs typeface="Arial" pitchFamily="34" charset="0"/>
              </a:rPr>
              <a:t>. Atatürk </a:t>
            </a:r>
            <a:r>
              <a:rPr lang="en-US" sz="2000" dirty="0" err="1">
                <a:latin typeface="Constantia" panose="02030602050306030303" pitchFamily="18" charset="0"/>
                <a:cs typeface="Arial" pitchFamily="34" charset="0"/>
              </a:rPr>
              <a:t>Üniversitesi</a:t>
            </a:r>
            <a:r>
              <a:rPr lang="en-US" sz="2000" dirty="0">
                <a:latin typeface="Constantia" panose="02030602050306030303" pitchFamily="18" charset="0"/>
                <a:cs typeface="Arial" pitchFamily="34" charset="0"/>
              </a:rPr>
              <a:t> Fen </a:t>
            </a:r>
            <a:r>
              <a:rPr lang="en-US" sz="2000" dirty="0" err="1">
                <a:latin typeface="Constantia" panose="02030602050306030303" pitchFamily="18" charset="0"/>
                <a:cs typeface="Arial" pitchFamily="34" charset="0"/>
              </a:rPr>
              <a:t>Bilimleri</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Enstitüsü</a:t>
            </a:r>
            <a:r>
              <a:rPr lang="en-US" sz="2000" dirty="0">
                <a:latin typeface="Constantia" panose="02030602050306030303" pitchFamily="18" charset="0"/>
                <a:cs typeface="Arial" pitchFamily="34" charset="0"/>
              </a:rPr>
              <a:t> Gıda </a:t>
            </a:r>
            <a:r>
              <a:rPr lang="en-US" sz="2000" dirty="0" err="1">
                <a:latin typeface="Constantia" panose="02030602050306030303" pitchFamily="18" charset="0"/>
                <a:cs typeface="Arial" pitchFamily="34" charset="0"/>
              </a:rPr>
              <a:t>Mühendisliği</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Anabilim</a:t>
            </a:r>
            <a:r>
              <a:rPr lang="en-US" sz="2000" dirty="0">
                <a:latin typeface="Constantia" panose="02030602050306030303" pitchFamily="18" charset="0"/>
                <a:cs typeface="Arial" pitchFamily="34" charset="0"/>
              </a:rPr>
              <a:t> Dalı </a:t>
            </a:r>
            <a:r>
              <a:rPr lang="en-US" sz="2000" dirty="0" err="1">
                <a:latin typeface="Constantia" panose="02030602050306030303" pitchFamily="18" charset="0"/>
                <a:cs typeface="Arial" pitchFamily="34" charset="0"/>
              </a:rPr>
              <a:t>Doktora</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Tezi</a:t>
            </a:r>
            <a:r>
              <a:rPr lang="en-US" sz="2000" dirty="0">
                <a:latin typeface="Constantia" panose="02030602050306030303" pitchFamily="18" charset="0"/>
                <a:cs typeface="Arial" pitchFamily="34" charset="0"/>
              </a:rPr>
              <a:t>, 116 S, Erzurum. </a:t>
            </a:r>
          </a:p>
          <a:p>
            <a:pPr algn="just">
              <a:buFont typeface="Wingdings" pitchFamily="2" charset="2"/>
              <a:buChar char="ü"/>
            </a:pPr>
            <a:r>
              <a:rPr lang="en-US" sz="2000" dirty="0" err="1">
                <a:latin typeface="Constantia" panose="02030602050306030303" pitchFamily="18" charset="0"/>
                <a:cs typeface="Arial" pitchFamily="34" charset="0"/>
              </a:rPr>
              <a:t>Erdoğrul</a:t>
            </a:r>
            <a:r>
              <a:rPr lang="en-US" sz="2000" dirty="0">
                <a:latin typeface="Constantia" panose="02030602050306030303" pitchFamily="18" charset="0"/>
                <a:cs typeface="Arial" pitchFamily="34" charset="0"/>
              </a:rPr>
              <a:t> Ö. T., 2002. </a:t>
            </a:r>
            <a:r>
              <a:rPr lang="en-US" sz="2000" dirty="0" err="1">
                <a:latin typeface="Constantia" panose="02030602050306030303" pitchFamily="18" charset="0"/>
                <a:cs typeface="Arial" pitchFamily="34" charset="0"/>
              </a:rPr>
              <a:t>Fermente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sucuklardan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izole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edilen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Pediococcus</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pentosaceus</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suşlarının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bazı</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metabolik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ve</a:t>
            </a:r>
            <a:r>
              <a:rPr lang="en-US" sz="2000" dirty="0">
                <a:latin typeface="Constantia" panose="02030602050306030303" pitchFamily="18" charset="0"/>
                <a:cs typeface="Arial" pitchFamily="34" charset="0"/>
              </a:rPr>
              <a:t> antimikrobiyal </a:t>
            </a:r>
            <a:r>
              <a:rPr lang="en-US" sz="2000" dirty="0" err="1">
                <a:latin typeface="Constantia" panose="02030602050306030303" pitchFamily="18" charset="0"/>
                <a:cs typeface="Arial" pitchFamily="34" charset="0"/>
              </a:rPr>
              <a:t>aktiviteleri</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üzerine</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çalışmalar</a:t>
            </a:r>
            <a:r>
              <a:rPr lang="en-US" sz="2000" dirty="0">
                <a:latin typeface="Constantia" panose="02030602050306030303" pitchFamily="18" charset="0"/>
                <a:cs typeface="Arial" pitchFamily="34" charset="0"/>
              </a:rPr>
              <a:t>. İstanbul </a:t>
            </a:r>
            <a:r>
              <a:rPr lang="en-US" sz="2000" dirty="0" err="1">
                <a:latin typeface="Constantia" panose="02030602050306030303" pitchFamily="18" charset="0"/>
                <a:cs typeface="Arial" pitchFamily="34" charset="0"/>
              </a:rPr>
              <a:t>Üni</a:t>
            </a:r>
            <a:r>
              <a:rPr lang="en-US" sz="2000" dirty="0">
                <a:latin typeface="Constantia" panose="02030602050306030303" pitchFamily="18" charset="0"/>
                <a:cs typeface="Arial" pitchFamily="34" charset="0"/>
              </a:rPr>
              <a:t>. Vet. </a:t>
            </a:r>
            <a:r>
              <a:rPr lang="en-US" sz="2000" dirty="0" err="1">
                <a:latin typeface="Constantia" panose="02030602050306030303" pitchFamily="18" charset="0"/>
                <a:cs typeface="Arial" pitchFamily="34" charset="0"/>
              </a:rPr>
              <a:t>Fak</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Derg</a:t>
            </a:r>
            <a:r>
              <a:rPr lang="en-US" sz="2000" dirty="0">
                <a:latin typeface="Constantia" panose="02030602050306030303" pitchFamily="18" charset="0"/>
                <a:cs typeface="Arial" pitchFamily="34" charset="0"/>
              </a:rPr>
              <a:t>., 28 (1) 249-254 </a:t>
            </a: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516137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762" y="0"/>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
        <p:nvSpPr>
          <p:cNvPr id="4" name="Content Placeholder 3"/>
          <p:cNvSpPr txBox="1">
            <a:spLocks noGrp="1"/>
          </p:cNvSpPr>
          <p:nvPr>
            <p:ph idx="1"/>
          </p:nvPr>
        </p:nvSpPr>
        <p:spPr>
          <a:xfrm>
            <a:off x="1490017" y="943560"/>
            <a:ext cx="10529455" cy="5914440"/>
          </a:xfrm>
          <a:prstGeom prst="rect">
            <a:avLst/>
          </a:prstGeom>
          <a:noFill/>
        </p:spPr>
        <p:txBody>
          <a:bodyPr wrap="square" rtlCol="0">
            <a:spAutoFit/>
          </a:bodyPr>
          <a:lstStyle/>
          <a:p>
            <a:pPr algn="just">
              <a:buFont typeface="Wingdings" pitchFamily="2" charset="2"/>
              <a:buChar char="ü"/>
            </a:pPr>
            <a:r>
              <a:rPr lang="en-US" sz="2000" dirty="0" smtClean="0">
                <a:latin typeface="Constantia" panose="02030602050306030303" pitchFamily="18" charset="0"/>
                <a:cs typeface="Arial" pitchFamily="34" charset="0"/>
              </a:rPr>
              <a:t>Rocha </a:t>
            </a:r>
            <a:r>
              <a:rPr lang="en-US" sz="2000" dirty="0">
                <a:latin typeface="Constantia" panose="02030602050306030303" pitchFamily="18" charset="0"/>
                <a:cs typeface="Arial" pitchFamily="34" charset="0"/>
              </a:rPr>
              <a:t>MJ, Elias MN. Quality Improvement of Traditional Dry Fermented Sausages Based on Innovative Technological Strategies. BAOJ Nutrition. 2016; 2: </a:t>
            </a:r>
            <a:r>
              <a:rPr lang="en-US" sz="2000" dirty="0" smtClean="0">
                <a:latin typeface="Constantia" panose="02030602050306030303" pitchFamily="18" charset="0"/>
                <a:cs typeface="Arial" pitchFamily="34" charset="0"/>
              </a:rPr>
              <a:t>1-4</a:t>
            </a:r>
            <a:endParaRPr lang="tr-TR" sz="2000" dirty="0" smtClean="0">
              <a:latin typeface="Constantia" panose="02030602050306030303" pitchFamily="18" charset="0"/>
              <a:cs typeface="Arial" pitchFamily="34" charset="0"/>
            </a:endParaRPr>
          </a:p>
          <a:p>
            <a:pPr algn="just">
              <a:buFont typeface="Wingdings" pitchFamily="2" charset="2"/>
              <a:buChar char="ü"/>
            </a:pPr>
            <a:r>
              <a:rPr lang="en-US" sz="2000" dirty="0" err="1">
                <a:latin typeface="Constantia" panose="02030602050306030303" pitchFamily="18" charset="0"/>
                <a:cs typeface="Arial" pitchFamily="34" charset="0"/>
              </a:rPr>
              <a:t>Sagdic</a:t>
            </a:r>
            <a:r>
              <a:rPr lang="en-US" sz="2000" dirty="0">
                <a:latin typeface="Constantia" panose="02030602050306030303" pitchFamily="18" charset="0"/>
                <a:cs typeface="Arial" pitchFamily="34" charset="0"/>
              </a:rPr>
              <a:t>, O. (2014). Biodiversity of yeast </a:t>
            </a:r>
            <a:r>
              <a:rPr lang="en-US" sz="2000" dirty="0" err="1">
                <a:latin typeface="Constantia" panose="02030602050306030303" pitchFamily="18" charset="0"/>
                <a:cs typeface="Arial" pitchFamily="34" charset="0"/>
              </a:rPr>
              <a:t>mycobiota</a:t>
            </a:r>
            <a:r>
              <a:rPr lang="en-US" sz="2000" dirty="0">
                <a:latin typeface="Constantia" panose="02030602050306030303" pitchFamily="18" charset="0"/>
                <a:cs typeface="Arial" pitchFamily="34" charset="0"/>
              </a:rPr>
              <a:t> in “</a:t>
            </a:r>
            <a:r>
              <a:rPr lang="en-US" sz="2000" dirty="0" err="1">
                <a:latin typeface="Constantia" panose="02030602050306030303" pitchFamily="18" charset="0"/>
                <a:cs typeface="Arial" pitchFamily="34" charset="0"/>
              </a:rPr>
              <a:t>sucuk</a:t>
            </a:r>
            <a:r>
              <a:rPr lang="en-US" sz="2000" dirty="0">
                <a:latin typeface="Constantia" panose="02030602050306030303" pitchFamily="18" charset="0"/>
                <a:cs typeface="Arial" pitchFamily="34" charset="0"/>
              </a:rPr>
              <a:t>,” a traditional Turkish fermented dry sausage: phenotypic and genotypic identification, functional and technological properties. Journal of food science, 79(11</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err="1">
                <a:latin typeface="Constantia" panose="02030602050306030303" pitchFamily="18" charset="0"/>
                <a:cs typeface="Arial" pitchFamily="34" charset="0"/>
              </a:rPr>
              <a:t>Dincer</a:t>
            </a:r>
            <a:r>
              <a:rPr lang="en-US" sz="2000" dirty="0">
                <a:latin typeface="Constantia" panose="02030602050306030303" pitchFamily="18" charset="0"/>
                <a:cs typeface="Arial" pitchFamily="34" charset="0"/>
              </a:rPr>
              <a:t> B, </a:t>
            </a:r>
            <a:r>
              <a:rPr lang="en-US" sz="2000" dirty="0" err="1">
                <a:latin typeface="Constantia" panose="02030602050306030303" pitchFamily="18" charset="0"/>
                <a:cs typeface="Arial" pitchFamily="34" charset="0"/>
              </a:rPr>
              <a:t>Ozdemir</a:t>
            </a:r>
            <a:r>
              <a:rPr lang="en-US" sz="2000" dirty="0">
                <a:latin typeface="Constantia" panose="02030602050306030303" pitchFamily="18" charset="0"/>
                <a:cs typeface="Arial" pitchFamily="34" charset="0"/>
              </a:rPr>
              <a:t> H, </a:t>
            </a:r>
            <a:r>
              <a:rPr lang="en-US" sz="2000" dirty="0" err="1">
                <a:latin typeface="Constantia" panose="02030602050306030303" pitchFamily="18" charset="0"/>
                <a:cs typeface="Arial" pitchFamily="34" charset="0"/>
              </a:rPr>
              <a:t>Mutluer</a:t>
            </a:r>
            <a:r>
              <a:rPr lang="en-US" sz="2000" dirty="0">
                <a:latin typeface="Constantia" panose="02030602050306030303" pitchFamily="18" charset="0"/>
                <a:cs typeface="Arial" pitchFamily="34" charset="0"/>
              </a:rPr>
              <a:t> B, </a:t>
            </a:r>
            <a:r>
              <a:rPr lang="en-US" sz="2000" dirty="0" err="1">
                <a:latin typeface="Constantia" panose="02030602050306030303" pitchFamily="18" charset="0"/>
                <a:cs typeface="Arial" pitchFamily="34" charset="0"/>
              </a:rPr>
              <a:t>Yagli</a:t>
            </a:r>
            <a:r>
              <a:rPr lang="en-US" sz="2000" dirty="0">
                <a:latin typeface="Constantia" panose="02030602050306030303" pitchFamily="18" charset="0"/>
                <a:cs typeface="Arial" pitchFamily="34" charset="0"/>
              </a:rPr>
              <a:t> O, </a:t>
            </a:r>
            <a:r>
              <a:rPr lang="en-US" sz="2000" dirty="0" err="1">
                <a:latin typeface="Constantia" panose="02030602050306030303" pitchFamily="18" charset="0"/>
                <a:cs typeface="Arial" pitchFamily="34" charset="0"/>
              </a:rPr>
              <a:t>Erol</a:t>
            </a:r>
            <a:r>
              <a:rPr lang="en-US" sz="2000" dirty="0">
                <a:latin typeface="Constantia" panose="02030602050306030303" pitchFamily="18" charset="0"/>
                <a:cs typeface="Arial" pitchFamily="34" charset="0"/>
              </a:rPr>
              <a:t> I, </a:t>
            </a:r>
            <a:r>
              <a:rPr lang="en-US" sz="2000" dirty="0" err="1">
                <a:latin typeface="Constantia" panose="02030602050306030303" pitchFamily="18" charset="0"/>
                <a:cs typeface="Arial" pitchFamily="34" charset="0"/>
              </a:rPr>
              <a:t>Akgun</a:t>
            </a:r>
            <a:r>
              <a:rPr lang="en-US" sz="2000" dirty="0">
                <a:latin typeface="Constantia" panose="02030602050306030303" pitchFamily="18" charset="0"/>
                <a:cs typeface="Arial" pitchFamily="34" charset="0"/>
              </a:rPr>
              <a:t> S. Isolation, </a:t>
            </a:r>
            <a:r>
              <a:rPr lang="en-US" sz="2000" dirty="0" err="1">
                <a:latin typeface="Constantia" panose="02030602050306030303" pitchFamily="18" charset="0"/>
                <a:cs typeface="Arial" pitchFamily="34" charset="0"/>
              </a:rPr>
              <a:t>identifi</a:t>
            </a:r>
            <a:r>
              <a:rPr lang="en-US" sz="2000" dirty="0">
                <a:latin typeface="Constantia" panose="02030602050306030303" pitchFamily="18" charset="0"/>
                <a:cs typeface="Arial" pitchFamily="34" charset="0"/>
              </a:rPr>
              <a:t> cation and production of starter culture bacteria specific to Turkish fermented sausage. Journal of Ankara </a:t>
            </a:r>
            <a:r>
              <a:rPr lang="en-US" sz="2000" dirty="0" err="1">
                <a:latin typeface="Constantia" panose="02030602050306030303" pitchFamily="18" charset="0"/>
                <a:cs typeface="Arial" pitchFamily="34" charset="0"/>
              </a:rPr>
              <a:t>Univ</a:t>
            </a:r>
            <a:r>
              <a:rPr lang="en-US" sz="2000" dirty="0">
                <a:latin typeface="Constantia" panose="02030602050306030303" pitchFamily="18" charset="0"/>
                <a:cs typeface="Arial" pitchFamily="34" charset="0"/>
              </a:rPr>
              <a:t> Vet Fac. 1995; 42: 285-293</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err="1">
                <a:latin typeface="Constantia" panose="02030602050306030303" pitchFamily="18" charset="0"/>
                <a:cs typeface="Arial" pitchFamily="34" charset="0"/>
              </a:rPr>
              <a:t>Dalmıs</a:t>
            </a:r>
            <a:r>
              <a:rPr lang="en-US" sz="2000" dirty="0">
                <a:latin typeface="Constantia" panose="02030602050306030303" pitchFamily="18" charset="0"/>
                <a:cs typeface="Arial" pitchFamily="34" charset="0"/>
              </a:rPr>
              <a:t> U, </a:t>
            </a:r>
            <a:r>
              <a:rPr lang="en-US" sz="2000" dirty="0" err="1">
                <a:latin typeface="Constantia" panose="02030602050306030303" pitchFamily="18" charset="0"/>
                <a:cs typeface="Arial" pitchFamily="34" charset="0"/>
              </a:rPr>
              <a:t>Soyer</a:t>
            </a:r>
            <a:r>
              <a:rPr lang="en-US" sz="2000" dirty="0">
                <a:latin typeface="Constantia" panose="02030602050306030303" pitchFamily="18" charset="0"/>
                <a:cs typeface="Arial" pitchFamily="34" charset="0"/>
              </a:rPr>
              <a:t> A. Effect of processing methods and starter culture (Staphylococcus </a:t>
            </a:r>
            <a:r>
              <a:rPr lang="en-US" sz="2000" dirty="0" err="1">
                <a:latin typeface="Constantia" panose="02030602050306030303" pitchFamily="18" charset="0"/>
                <a:cs typeface="Arial" pitchFamily="34" charset="0"/>
              </a:rPr>
              <a:t>xylosus</a:t>
            </a:r>
            <a:r>
              <a:rPr lang="en-US" sz="2000" dirty="0">
                <a:latin typeface="Constantia" panose="02030602050306030303" pitchFamily="18" charset="0"/>
                <a:cs typeface="Arial" pitchFamily="34" charset="0"/>
              </a:rPr>
              <a:t> and </a:t>
            </a:r>
            <a:r>
              <a:rPr lang="en-US" sz="2000" dirty="0" err="1">
                <a:latin typeface="Constantia" panose="02030602050306030303" pitchFamily="18" charset="0"/>
                <a:cs typeface="Arial" pitchFamily="34" charset="0"/>
              </a:rPr>
              <a:t>Pediococcus</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pentosaceus</a:t>
            </a:r>
            <a:r>
              <a:rPr lang="en-US" sz="2000" dirty="0">
                <a:latin typeface="Constantia" panose="02030602050306030303" pitchFamily="18" charset="0"/>
                <a:cs typeface="Arial" pitchFamily="34" charset="0"/>
              </a:rPr>
              <a:t>) on proteolytic changes in Turkish sausages (</a:t>
            </a:r>
            <a:r>
              <a:rPr lang="en-US" sz="2000" dirty="0" err="1">
                <a:latin typeface="Constantia" panose="02030602050306030303" pitchFamily="18" charset="0"/>
                <a:cs typeface="Arial" pitchFamily="34" charset="0"/>
              </a:rPr>
              <a:t>sucuk</a:t>
            </a:r>
            <a:r>
              <a:rPr lang="en-US" sz="2000" dirty="0">
                <a:latin typeface="Constantia" panose="02030602050306030303" pitchFamily="18" charset="0"/>
                <a:cs typeface="Arial" pitchFamily="34" charset="0"/>
              </a:rPr>
              <a:t>) during ripening and storage. Meat Sci. 2008; 80: 345-354. </a:t>
            </a:r>
          </a:p>
          <a:p>
            <a:pPr algn="just">
              <a:buFont typeface="Wingdings" pitchFamily="2" charset="2"/>
              <a:buChar char="ü"/>
            </a:pP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a:latin typeface="Constantia" panose="02030602050306030303" pitchFamily="18" charset="0"/>
                <a:cs typeface="Arial" pitchFamily="34" charset="0"/>
              </a:rPr>
              <a:t>Nazlı B. Researches on the ripening of Turkish Fermented Sausage using a local starter culture combination. Tr. J. of Veterinary and Animal Sciences. 1998; 22: 393-397.</a:t>
            </a:r>
          </a:p>
          <a:p>
            <a:pPr algn="just">
              <a:buFont typeface="Wingdings" pitchFamily="2" charset="2"/>
              <a:buChar char="ü"/>
            </a:pPr>
            <a:endParaRPr lang="en-US" sz="2000" dirty="0">
              <a:latin typeface="Constantia" panose="02030602050306030303" pitchFamily="18" charset="0"/>
              <a:cs typeface="Arial" pitchFamily="34" charset="0"/>
            </a:endParaRP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2840833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762" y="0"/>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
        <p:nvSpPr>
          <p:cNvPr id="4" name="Content Placeholder 3"/>
          <p:cNvSpPr txBox="1">
            <a:spLocks noGrp="1"/>
          </p:cNvSpPr>
          <p:nvPr>
            <p:ph idx="1"/>
          </p:nvPr>
        </p:nvSpPr>
        <p:spPr>
          <a:xfrm>
            <a:off x="1177636" y="1548311"/>
            <a:ext cx="11014364" cy="3683060"/>
          </a:xfrm>
          <a:prstGeom prst="rect">
            <a:avLst/>
          </a:prstGeom>
          <a:noFill/>
        </p:spPr>
        <p:txBody>
          <a:bodyPr wrap="square" rtlCol="0">
            <a:spAutoFit/>
          </a:bodyPr>
          <a:lstStyle/>
          <a:p>
            <a:pPr algn="just">
              <a:buFont typeface="Wingdings" pitchFamily="2" charset="2"/>
              <a:buChar char="ü"/>
            </a:pPr>
            <a:r>
              <a:rPr lang="en-US" sz="2000" dirty="0" err="1">
                <a:latin typeface="Constantia" panose="02030602050306030303" pitchFamily="18" charset="0"/>
                <a:cs typeface="Arial" pitchFamily="34" charset="0"/>
              </a:rPr>
              <a:t>Soyer</a:t>
            </a:r>
            <a:r>
              <a:rPr lang="en-US" sz="2000" dirty="0">
                <a:latin typeface="Constantia" panose="02030602050306030303" pitchFamily="18" charset="0"/>
                <a:cs typeface="Arial" pitchFamily="34" charset="0"/>
              </a:rPr>
              <a:t> A, </a:t>
            </a:r>
            <a:r>
              <a:rPr lang="en-US" sz="2000" dirty="0" err="1">
                <a:latin typeface="Constantia" panose="02030602050306030303" pitchFamily="18" charset="0"/>
                <a:cs typeface="Arial" pitchFamily="34" charset="0"/>
              </a:rPr>
              <a:t>Ertaş</a:t>
            </a:r>
            <a:r>
              <a:rPr lang="en-US" sz="2000" dirty="0">
                <a:latin typeface="Constantia" panose="02030602050306030303" pitchFamily="18" charset="0"/>
                <a:cs typeface="Arial" pitchFamily="34" charset="0"/>
              </a:rPr>
              <a:t> AH, </a:t>
            </a:r>
            <a:r>
              <a:rPr lang="en-US" sz="2000" dirty="0" err="1">
                <a:latin typeface="Constantia" panose="02030602050306030303" pitchFamily="18" charset="0"/>
                <a:cs typeface="Arial" pitchFamily="34" charset="0"/>
              </a:rPr>
              <a:t>Uzumcuoglu</a:t>
            </a:r>
            <a:r>
              <a:rPr lang="en-US" sz="2000" dirty="0">
                <a:latin typeface="Constantia" panose="02030602050306030303" pitchFamily="18" charset="0"/>
                <a:cs typeface="Arial" pitchFamily="34" charset="0"/>
              </a:rPr>
              <a:t> U. Effect of processing conditions on the quality of naturally fermented Turkish sausages (</a:t>
            </a:r>
            <a:r>
              <a:rPr lang="en-US" sz="2000" dirty="0" err="1">
                <a:latin typeface="Constantia" panose="02030602050306030303" pitchFamily="18" charset="0"/>
                <a:cs typeface="Arial" pitchFamily="34" charset="0"/>
              </a:rPr>
              <a:t>sucuks</a:t>
            </a:r>
            <a:r>
              <a:rPr lang="en-US" sz="2000" dirty="0">
                <a:latin typeface="Constantia" panose="02030602050306030303" pitchFamily="18" charset="0"/>
                <a:cs typeface="Arial" pitchFamily="34" charset="0"/>
              </a:rPr>
              <a:t>). Meat Science. 2005; 69: 135-141</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err="1">
                <a:latin typeface="Constantia" panose="02030602050306030303" pitchFamily="18" charset="0"/>
                <a:cs typeface="Arial" pitchFamily="34" charset="0"/>
              </a:rPr>
              <a:t>Anonim</a:t>
            </a:r>
            <a:r>
              <a:rPr lang="en-US" sz="2000" dirty="0">
                <a:latin typeface="Constantia" panose="02030602050306030303" pitchFamily="18" charset="0"/>
                <a:cs typeface="Arial" pitchFamily="34" charset="0"/>
              </a:rPr>
              <a:t> (2012a) Turkish Sausage TS1070. Turkish Standards Institute, Ministries, Ankara</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smtClean="0">
                <a:latin typeface="Constantia" panose="02030602050306030303" pitchFamily="18" charset="0"/>
                <a:cs typeface="Arial" pitchFamily="34" charset="0"/>
              </a:rPr>
              <a:t>Ruiz-</a:t>
            </a:r>
            <a:r>
              <a:rPr lang="en-US" sz="2000" dirty="0" err="1" smtClean="0">
                <a:latin typeface="Constantia" panose="02030602050306030303" pitchFamily="18" charset="0"/>
                <a:cs typeface="Arial" pitchFamily="34" charset="0"/>
              </a:rPr>
              <a:t>Moyano</a:t>
            </a:r>
            <a:r>
              <a:rPr lang="en-US" sz="2000" dirty="0">
                <a:latin typeface="Constantia" panose="02030602050306030303" pitchFamily="18" charset="0"/>
                <a:cs typeface="Arial" pitchFamily="34" charset="0"/>
              </a:rPr>
              <a:t>, S., Martin, A., Benito, M. J., Aranda., E., </a:t>
            </a:r>
            <a:r>
              <a:rPr lang="en-US" sz="2000" dirty="0" err="1">
                <a:latin typeface="Constantia" panose="02030602050306030303" pitchFamily="18" charset="0"/>
                <a:cs typeface="Arial" pitchFamily="34" charset="0"/>
              </a:rPr>
              <a:t>Casquete</a:t>
            </a:r>
            <a:r>
              <a:rPr lang="en-US" sz="2000" dirty="0">
                <a:latin typeface="Constantia" panose="02030602050306030303" pitchFamily="18" charset="0"/>
                <a:cs typeface="Arial" pitchFamily="34" charset="0"/>
              </a:rPr>
              <a:t>, R. Cordoba, M., G. Implantation Ability of the Potential Probiotic Strain, Lactobacillus </a:t>
            </a:r>
            <a:r>
              <a:rPr lang="en-US" sz="2000" dirty="0" err="1">
                <a:latin typeface="Constantia" panose="02030602050306030303" pitchFamily="18" charset="0"/>
                <a:cs typeface="Arial" pitchFamily="34" charset="0"/>
              </a:rPr>
              <a:t>reuteri</a:t>
            </a:r>
            <a:r>
              <a:rPr lang="en-US" sz="2000" dirty="0">
                <a:latin typeface="Constantia" panose="02030602050306030303" pitchFamily="18" charset="0"/>
                <a:cs typeface="Arial" pitchFamily="34" charset="0"/>
              </a:rPr>
              <a:t> PL519, in “</a:t>
            </a:r>
            <a:r>
              <a:rPr lang="en-US" sz="2000" dirty="0" err="1">
                <a:latin typeface="Constantia" panose="02030602050306030303" pitchFamily="18" charset="0"/>
                <a:cs typeface="Arial" pitchFamily="34" charset="0"/>
              </a:rPr>
              <a:t>Salchichon</a:t>
            </a:r>
            <a:r>
              <a:rPr lang="en-US" sz="2000" dirty="0">
                <a:latin typeface="Constantia" panose="02030602050306030303" pitchFamily="18" charset="0"/>
                <a:cs typeface="Arial" pitchFamily="34" charset="0"/>
              </a:rPr>
              <a:t>” a Traditional Iberian Dry Fermented Sausage. Journal of Food Science. Vol. 76, </a:t>
            </a:r>
            <a:r>
              <a:rPr lang="en-US" sz="2000" dirty="0" err="1">
                <a:latin typeface="Constantia" panose="02030602050306030303" pitchFamily="18" charset="0"/>
                <a:cs typeface="Arial" pitchFamily="34" charset="0"/>
              </a:rPr>
              <a:t>Nr</a:t>
            </a:r>
            <a:r>
              <a:rPr lang="en-US" sz="2000" dirty="0">
                <a:latin typeface="Constantia" panose="02030602050306030303" pitchFamily="18" charset="0"/>
                <a:cs typeface="Arial" pitchFamily="34" charset="0"/>
              </a:rPr>
              <a:t>. 5, 2011</a:t>
            </a:r>
            <a:r>
              <a:rPr lang="en-US" sz="2000" dirty="0" smtClean="0">
                <a:latin typeface="Constantia" panose="02030602050306030303" pitchFamily="18" charset="0"/>
                <a:cs typeface="Arial" pitchFamily="34" charset="0"/>
              </a:rPr>
              <a:t>.</a:t>
            </a:r>
            <a:endParaRPr lang="tr-TR" sz="2000" dirty="0" smtClean="0">
              <a:latin typeface="Constantia" panose="02030602050306030303" pitchFamily="18" charset="0"/>
              <a:cs typeface="Arial" pitchFamily="34" charset="0"/>
            </a:endParaRPr>
          </a:p>
          <a:p>
            <a:pPr algn="just">
              <a:buFont typeface="Wingdings" pitchFamily="2" charset="2"/>
              <a:buChar char="ü"/>
            </a:pPr>
            <a:r>
              <a:rPr lang="en-US" sz="2000" dirty="0">
                <a:latin typeface="Constantia" panose="02030602050306030303" pitchFamily="18" charset="0"/>
                <a:cs typeface="Arial" pitchFamily="34" charset="0"/>
              </a:rPr>
              <a:t>Heller KJ (2001). Probiotic bacteria in fermented foods: Product Characteristics and starter organisms. Am. Soc. </a:t>
            </a:r>
            <a:r>
              <a:rPr lang="en-US" sz="2000" dirty="0" err="1">
                <a:latin typeface="Constantia" panose="02030602050306030303" pitchFamily="18" charset="0"/>
                <a:cs typeface="Arial" pitchFamily="34" charset="0"/>
              </a:rPr>
              <a:t>Clin</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Nutr</a:t>
            </a:r>
            <a:r>
              <a:rPr lang="en-US" sz="2000" dirty="0">
                <a:latin typeface="Constantia" panose="02030602050306030303" pitchFamily="18" charset="0"/>
                <a:cs typeface="Arial" pitchFamily="34" charset="0"/>
              </a:rPr>
              <a:t>. 73: 3745-3792. </a:t>
            </a: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4100153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762" y="0"/>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
        <p:nvSpPr>
          <p:cNvPr id="4" name="Content Placeholder 3"/>
          <p:cNvSpPr txBox="1">
            <a:spLocks noGrp="1"/>
          </p:cNvSpPr>
          <p:nvPr>
            <p:ph idx="1"/>
          </p:nvPr>
        </p:nvSpPr>
        <p:spPr>
          <a:xfrm>
            <a:off x="1177636" y="1393036"/>
            <a:ext cx="11014364" cy="3990836"/>
          </a:xfrm>
          <a:prstGeom prst="rect">
            <a:avLst/>
          </a:prstGeom>
          <a:noFill/>
        </p:spPr>
        <p:txBody>
          <a:bodyPr wrap="square" rtlCol="0">
            <a:spAutoFit/>
          </a:bodyPr>
          <a:lstStyle/>
          <a:p>
            <a:pPr algn="just">
              <a:buFont typeface="Wingdings" pitchFamily="2" charset="2"/>
              <a:buChar char="ü"/>
            </a:pPr>
            <a:r>
              <a:rPr lang="en-US" sz="2000" dirty="0" smtClean="0">
                <a:latin typeface="Constantia" panose="02030602050306030303" pitchFamily="18" charset="0"/>
                <a:cs typeface="Arial" pitchFamily="34" charset="0"/>
              </a:rPr>
              <a:t>Rivera-Espinoza</a:t>
            </a:r>
            <a:r>
              <a:rPr lang="en-US" sz="2000" dirty="0">
                <a:latin typeface="Constantia" panose="02030602050306030303" pitchFamily="18" charset="0"/>
                <a:cs typeface="Arial" pitchFamily="34" charset="0"/>
              </a:rPr>
              <a:t>, </a:t>
            </a:r>
            <a:r>
              <a:rPr lang="en-US" sz="2000" dirty="0" err="1">
                <a:latin typeface="Constantia" panose="02030602050306030303" pitchFamily="18" charset="0"/>
                <a:cs typeface="Arial" pitchFamily="34" charset="0"/>
              </a:rPr>
              <a:t>Y.,Gallardo</a:t>
            </a:r>
            <a:r>
              <a:rPr lang="en-US" sz="2000" dirty="0">
                <a:latin typeface="Constantia" panose="02030602050306030303" pitchFamily="18" charset="0"/>
                <a:cs typeface="Arial" pitchFamily="34" charset="0"/>
              </a:rPr>
              <a:t>-Navarro, Y. (2010) Non-dairy probiotic products Food Microbiology 27; 1–11</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err="1">
                <a:latin typeface="Constantia" panose="02030602050306030303" pitchFamily="18" charset="0"/>
                <a:cs typeface="Arial" pitchFamily="34" charset="0"/>
              </a:rPr>
              <a:t>Rouhı</a:t>
            </a:r>
            <a:r>
              <a:rPr lang="en-US" sz="2000" dirty="0">
                <a:latin typeface="Constantia" panose="02030602050306030303" pitchFamily="18" charset="0"/>
                <a:cs typeface="Arial" pitchFamily="34" charset="0"/>
              </a:rPr>
              <a:t>, M., </a:t>
            </a:r>
            <a:r>
              <a:rPr lang="en-US" sz="2000" dirty="0" err="1">
                <a:latin typeface="Constantia" panose="02030602050306030303" pitchFamily="18" charset="0"/>
                <a:cs typeface="Arial" pitchFamily="34" charset="0"/>
              </a:rPr>
              <a:t>Sohrabvandı</a:t>
            </a:r>
            <a:r>
              <a:rPr lang="en-US" sz="2000" dirty="0">
                <a:latin typeface="Constantia" panose="02030602050306030303" pitchFamily="18" charset="0"/>
                <a:cs typeface="Arial" pitchFamily="34" charset="0"/>
              </a:rPr>
              <a:t>, S., </a:t>
            </a:r>
            <a:r>
              <a:rPr lang="en-US" sz="2000" dirty="0" err="1">
                <a:latin typeface="Constantia" panose="02030602050306030303" pitchFamily="18" charset="0"/>
                <a:cs typeface="Arial" pitchFamily="34" charset="0"/>
              </a:rPr>
              <a:t>Mortazavıan</a:t>
            </a:r>
            <a:r>
              <a:rPr lang="en-US" sz="2000" dirty="0">
                <a:latin typeface="Constantia" panose="02030602050306030303" pitchFamily="18" charset="0"/>
                <a:cs typeface="Arial" pitchFamily="34" charset="0"/>
              </a:rPr>
              <a:t>, A. M. Probiotic Fermented Sausage: Viability of Probiotic Microorganisms and Sensory Characteristics. Critical Reviews in Food Science and Nutrition, 53:331–348 (2013</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err="1" smtClean="0">
                <a:latin typeface="Constantia" panose="02030602050306030303" pitchFamily="18" charset="0"/>
                <a:cs typeface="Arial" pitchFamily="34" charset="0"/>
              </a:rPr>
              <a:t>Cicek</a:t>
            </a:r>
            <a:r>
              <a:rPr lang="en-US" sz="2000" dirty="0" smtClean="0">
                <a:latin typeface="Constantia" panose="02030602050306030303" pitchFamily="18" charset="0"/>
                <a:cs typeface="Arial" pitchFamily="34" charset="0"/>
              </a:rPr>
              <a:t> U, </a:t>
            </a:r>
            <a:r>
              <a:rPr lang="en-US" sz="2000" dirty="0" err="1" smtClean="0">
                <a:latin typeface="Constantia" panose="02030602050306030303" pitchFamily="18" charset="0"/>
                <a:cs typeface="Arial" pitchFamily="34" charset="0"/>
              </a:rPr>
              <a:t>Kolsarici</a:t>
            </a:r>
            <a:r>
              <a:rPr lang="en-US" sz="2000" dirty="0" smtClean="0">
                <a:latin typeface="Constantia" panose="02030602050306030303" pitchFamily="18" charset="0"/>
                <a:cs typeface="Arial" pitchFamily="34" charset="0"/>
              </a:rPr>
              <a:t> N, </a:t>
            </a:r>
            <a:r>
              <a:rPr lang="en-US" sz="2000" dirty="0" err="1" smtClean="0">
                <a:latin typeface="Constantia" panose="02030602050306030303" pitchFamily="18" charset="0"/>
                <a:cs typeface="Arial" pitchFamily="34" charset="0"/>
              </a:rPr>
              <a:t>Candogan</a:t>
            </a:r>
            <a:r>
              <a:rPr lang="en-US" sz="2000" dirty="0" smtClean="0">
                <a:latin typeface="Constantia" panose="02030602050306030303" pitchFamily="18" charset="0"/>
                <a:cs typeface="Arial" pitchFamily="34" charset="0"/>
              </a:rPr>
              <a:t> K. The sensory properties of fermented Turkey sausages: effects of processing methodologies and starter culture. Journal of Food Processing and Preservation. 2015; 39: 663-670.</a:t>
            </a:r>
            <a:endParaRPr lang="en-US" sz="2000" dirty="0">
              <a:latin typeface="Constantia" panose="02030602050306030303" pitchFamily="18" charset="0"/>
              <a:cs typeface="Arial" pitchFamily="34" charset="0"/>
            </a:endParaRPr>
          </a:p>
          <a:p>
            <a:pPr algn="just">
              <a:buFont typeface="Wingdings" pitchFamily="2" charset="2"/>
              <a:buChar char="ü"/>
            </a:pPr>
            <a:r>
              <a:rPr lang="en-US" sz="2000" dirty="0">
                <a:latin typeface="Constantia" panose="02030602050306030303" pitchFamily="18" charset="0"/>
                <a:cs typeface="Arial" pitchFamily="34" charset="0"/>
              </a:rPr>
              <a:t>Lawless HT, </a:t>
            </a:r>
            <a:r>
              <a:rPr lang="en-US" sz="2000" dirty="0" err="1">
                <a:latin typeface="Constantia" panose="02030602050306030303" pitchFamily="18" charset="0"/>
                <a:cs typeface="Arial" pitchFamily="34" charset="0"/>
              </a:rPr>
              <a:t>Heymann</a:t>
            </a:r>
            <a:r>
              <a:rPr lang="en-US" sz="2000" dirty="0">
                <a:latin typeface="Constantia" panose="02030602050306030303" pitchFamily="18" charset="0"/>
                <a:cs typeface="Arial" pitchFamily="34" charset="0"/>
              </a:rPr>
              <a:t> H. Sensory evaluation of food: Principles and Practices. (2nd </a:t>
            </a:r>
            <a:r>
              <a:rPr lang="en-US" sz="2000" dirty="0" err="1">
                <a:latin typeface="Constantia" panose="02030602050306030303" pitchFamily="18" charset="0"/>
                <a:cs typeface="Arial" pitchFamily="34" charset="0"/>
              </a:rPr>
              <a:t>edn</a:t>
            </a:r>
            <a:r>
              <a:rPr lang="en-US" sz="2000" dirty="0">
                <a:latin typeface="Constantia" panose="02030602050306030303" pitchFamily="18" charset="0"/>
                <a:cs typeface="Arial" pitchFamily="34" charset="0"/>
              </a:rPr>
              <a:t>), Springer Science &amp; Business Media, </a:t>
            </a:r>
            <a:r>
              <a:rPr lang="en-US" sz="2000" dirty="0" err="1">
                <a:latin typeface="Constantia" panose="02030602050306030303" pitchFamily="18" charset="0"/>
                <a:cs typeface="Arial" pitchFamily="34" charset="0"/>
              </a:rPr>
              <a:t>Newyork</a:t>
            </a:r>
            <a:r>
              <a:rPr lang="en-US" sz="2000" dirty="0">
                <a:latin typeface="Constantia" panose="02030602050306030303" pitchFamily="18" charset="0"/>
                <a:cs typeface="Arial" pitchFamily="34" charset="0"/>
              </a:rPr>
              <a:t>, USA. 2010</a:t>
            </a:r>
            <a:r>
              <a:rPr lang="en-US" sz="2000" dirty="0" smtClean="0">
                <a:latin typeface="Constantia" panose="02030602050306030303" pitchFamily="18" charset="0"/>
                <a:cs typeface="Arial" pitchFamily="34" charset="0"/>
              </a:rPr>
              <a:t>.</a:t>
            </a:r>
            <a:endParaRPr lang="en-US" sz="2000" dirty="0">
              <a:latin typeface="Constantia" panose="02030602050306030303" pitchFamily="18" charset="0"/>
              <a:cs typeface="Arial" pitchFamily="34" charset="0"/>
            </a:endParaRP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36101504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0255" y="623455"/>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
        <p:nvSpPr>
          <p:cNvPr id="4" name="Content Placeholder 3"/>
          <p:cNvSpPr txBox="1">
            <a:spLocks noGrp="1"/>
          </p:cNvSpPr>
          <p:nvPr>
            <p:ph idx="1"/>
          </p:nvPr>
        </p:nvSpPr>
        <p:spPr>
          <a:xfrm>
            <a:off x="1690255" y="651164"/>
            <a:ext cx="10210800" cy="836126"/>
          </a:xfrm>
          <a:prstGeom prst="rect">
            <a:avLst/>
          </a:prstGeom>
          <a:noFill/>
        </p:spPr>
        <p:txBody>
          <a:bodyPr wrap="square" rtlCol="0">
            <a:spAutoFit/>
          </a:bodyPr>
          <a:lstStyle/>
          <a:p>
            <a:pPr algn="just">
              <a:buFont typeface="Wingdings" pitchFamily="2" charset="2"/>
              <a:buChar char="ü"/>
            </a:pPr>
            <a:endParaRPr lang="en-US" sz="2000" dirty="0">
              <a:latin typeface="Constantia" panose="02030602050306030303" pitchFamily="18" charset="0"/>
              <a:cs typeface="Arial" pitchFamily="34" charset="0"/>
            </a:endParaRPr>
          </a:p>
          <a:p>
            <a:pPr algn="just">
              <a:buFont typeface="Wingdings" pitchFamily="2" charset="2"/>
              <a:buChar char="ü"/>
            </a:pPr>
            <a:endParaRPr lang="en-US" sz="2000" dirty="0">
              <a:latin typeface="Constantia" panose="02030602050306030303" pitchFamily="18" charset="0"/>
              <a:cs typeface="Arial" pitchFamily="34" charset="0"/>
            </a:endParaRPr>
          </a:p>
        </p:txBody>
      </p:sp>
      <p:sp>
        <p:nvSpPr>
          <p:cNvPr id="5" name="Content Placeholder 3"/>
          <p:cNvSpPr txBox="1">
            <a:spLocks/>
          </p:cNvSpPr>
          <p:nvPr/>
        </p:nvSpPr>
        <p:spPr>
          <a:xfrm>
            <a:off x="886691" y="1487290"/>
            <a:ext cx="11014364" cy="5298886"/>
          </a:xfrm>
          <a:prstGeom prst="rect">
            <a:avLst/>
          </a:prstGeom>
          <a:noFill/>
        </p:spPr>
        <p:txBody>
          <a:bodyPr vert="horz" wrap="square" lIns="91440" tIns="45720" rIns="91440" bIns="45720" rtlCol="0">
            <a:sp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buFont typeface="Wingdings" pitchFamily="2" charset="2"/>
              <a:buChar char="ü"/>
            </a:pPr>
            <a:r>
              <a:rPr lang="en-US" sz="2000" dirty="0" err="1" smtClean="0">
                <a:latin typeface="Constantia" panose="02030602050306030303" pitchFamily="18" charset="0"/>
                <a:cs typeface="Arial" pitchFamily="34" charset="0"/>
              </a:rPr>
              <a:t>Jaworska</a:t>
            </a:r>
            <a:r>
              <a:rPr lang="en-US" sz="2000" dirty="0" smtClean="0">
                <a:latin typeface="Constantia" panose="02030602050306030303" pitchFamily="18" charset="0"/>
                <a:cs typeface="Arial" pitchFamily="34" charset="0"/>
              </a:rPr>
              <a:t>, D., </a:t>
            </a:r>
            <a:r>
              <a:rPr lang="en-US" sz="2000" dirty="0" err="1" smtClean="0">
                <a:latin typeface="Constantia" panose="02030602050306030303" pitchFamily="18" charset="0"/>
                <a:cs typeface="Arial" pitchFamily="34" charset="0"/>
              </a:rPr>
              <a:t>Neffe</a:t>
            </a:r>
            <a:r>
              <a:rPr lang="en-US" sz="2000" dirty="0" smtClean="0">
                <a:latin typeface="Constantia" panose="02030602050306030303" pitchFamily="18" charset="0"/>
                <a:cs typeface="Arial" pitchFamily="34" charset="0"/>
              </a:rPr>
              <a:t>, K., </a:t>
            </a:r>
            <a:r>
              <a:rPr lang="en-US" sz="2000" dirty="0" err="1" smtClean="0">
                <a:latin typeface="Constantia" panose="02030602050306030303" pitchFamily="18" charset="0"/>
                <a:cs typeface="Arial" pitchFamily="34" charset="0"/>
              </a:rPr>
              <a:t>Kolozyn-Krajewska</a:t>
            </a:r>
            <a:r>
              <a:rPr lang="en-US" sz="2000" dirty="0" smtClean="0">
                <a:latin typeface="Constantia" panose="02030602050306030303" pitchFamily="18" charset="0"/>
                <a:cs typeface="Arial" pitchFamily="34" charset="0"/>
              </a:rPr>
              <a:t>, D., </a:t>
            </a:r>
            <a:r>
              <a:rPr lang="en-US" sz="2000" dirty="0" err="1" smtClean="0">
                <a:latin typeface="Constantia" panose="02030602050306030303" pitchFamily="18" charset="0"/>
                <a:cs typeface="Arial" pitchFamily="34" charset="0"/>
              </a:rPr>
              <a:t>Dolatowski</a:t>
            </a:r>
            <a:r>
              <a:rPr lang="en-US" sz="2000" dirty="0" smtClean="0">
                <a:latin typeface="Constantia" panose="02030602050306030303" pitchFamily="18" charset="0"/>
                <a:cs typeface="Arial" pitchFamily="34" charset="0"/>
              </a:rPr>
              <a:t>, Z. 2011. Survival during storage and sensory effect of potential probiotic lactic acid bacteria Lactobacillus acidophilus Bauer and Lactobacillus </a:t>
            </a:r>
            <a:r>
              <a:rPr lang="en-US" sz="2000" dirty="0" err="1" smtClean="0">
                <a:latin typeface="Constantia" panose="02030602050306030303" pitchFamily="18" charset="0"/>
                <a:cs typeface="Arial" pitchFamily="34" charset="0"/>
              </a:rPr>
              <a:t>casei</a:t>
            </a:r>
            <a:r>
              <a:rPr lang="en-US" sz="2000" dirty="0" smtClean="0">
                <a:latin typeface="Constantia" panose="02030602050306030303" pitchFamily="18" charset="0"/>
                <a:cs typeface="Arial" pitchFamily="34" charset="0"/>
              </a:rPr>
              <a:t> Bif3’/IV in dry fermented pork loins. Int. Journal of Food Sci. And Tech. J. 1365- 2621.2011.02772.x</a:t>
            </a:r>
          </a:p>
          <a:p>
            <a:pPr algn="just">
              <a:buFont typeface="Wingdings" pitchFamily="2" charset="2"/>
              <a:buChar char="ü"/>
            </a:pPr>
            <a:r>
              <a:rPr lang="en-US" sz="2000" dirty="0" smtClean="0">
                <a:latin typeface="Constantia" panose="02030602050306030303" pitchFamily="18" charset="0"/>
                <a:cs typeface="Arial" pitchFamily="34" charset="0"/>
              </a:rPr>
              <a:t>Rivera-Espinoza, </a:t>
            </a:r>
            <a:r>
              <a:rPr lang="en-US" sz="2000" dirty="0" err="1" smtClean="0">
                <a:latin typeface="Constantia" panose="02030602050306030303" pitchFamily="18" charset="0"/>
                <a:cs typeface="Arial" pitchFamily="34" charset="0"/>
              </a:rPr>
              <a:t>Y.,Gallardo</a:t>
            </a:r>
            <a:r>
              <a:rPr lang="en-US" sz="2000" dirty="0" smtClean="0">
                <a:latin typeface="Constantia" panose="02030602050306030303" pitchFamily="18" charset="0"/>
                <a:cs typeface="Arial" pitchFamily="34" charset="0"/>
              </a:rPr>
              <a:t>-Navarro, Y. (2010) Non-dairy probiotic products Food Microbiology 27; 1–11.</a:t>
            </a:r>
          </a:p>
          <a:p>
            <a:pPr algn="just">
              <a:buFont typeface="Wingdings" pitchFamily="2" charset="2"/>
              <a:buChar char="ü"/>
            </a:pPr>
            <a:r>
              <a:rPr lang="en-US" sz="2000" dirty="0" err="1" smtClean="0">
                <a:latin typeface="Constantia" panose="02030602050306030303" pitchFamily="18" charset="0"/>
                <a:cs typeface="Arial" pitchFamily="34" charset="0"/>
              </a:rPr>
              <a:t>Rouhı</a:t>
            </a:r>
            <a:r>
              <a:rPr lang="en-US" sz="2000" dirty="0" smtClean="0">
                <a:latin typeface="Constantia" panose="02030602050306030303" pitchFamily="18" charset="0"/>
                <a:cs typeface="Arial" pitchFamily="34" charset="0"/>
              </a:rPr>
              <a:t>, M., </a:t>
            </a:r>
            <a:r>
              <a:rPr lang="en-US" sz="2000" dirty="0" err="1" smtClean="0">
                <a:latin typeface="Constantia" panose="02030602050306030303" pitchFamily="18" charset="0"/>
                <a:cs typeface="Arial" pitchFamily="34" charset="0"/>
              </a:rPr>
              <a:t>Sohrabvandı</a:t>
            </a:r>
            <a:r>
              <a:rPr lang="en-US" sz="2000" dirty="0" smtClean="0">
                <a:latin typeface="Constantia" panose="02030602050306030303" pitchFamily="18" charset="0"/>
                <a:cs typeface="Arial" pitchFamily="34" charset="0"/>
              </a:rPr>
              <a:t>, S., </a:t>
            </a:r>
            <a:r>
              <a:rPr lang="en-US" sz="2000" dirty="0" err="1" smtClean="0">
                <a:latin typeface="Constantia" panose="02030602050306030303" pitchFamily="18" charset="0"/>
                <a:cs typeface="Arial" pitchFamily="34" charset="0"/>
              </a:rPr>
              <a:t>Mortazavıan</a:t>
            </a:r>
            <a:r>
              <a:rPr lang="en-US" sz="2000" dirty="0" smtClean="0">
                <a:latin typeface="Constantia" panose="02030602050306030303" pitchFamily="18" charset="0"/>
                <a:cs typeface="Arial" pitchFamily="34" charset="0"/>
              </a:rPr>
              <a:t>, A. M. Probiotic Fermented Sausage: Viability of Probiotic Microorganisms and Sensory Characteristics. Critical Reviews in Food Science and Nutrition, 53:331–348 (2013).</a:t>
            </a:r>
          </a:p>
          <a:p>
            <a:pPr algn="just">
              <a:buFont typeface="Wingdings" pitchFamily="2" charset="2"/>
              <a:buChar char="ü"/>
            </a:pPr>
            <a:endParaRPr lang="en-US" sz="2000" dirty="0" smtClean="0">
              <a:latin typeface="Constantia" panose="02030602050306030303" pitchFamily="18" charset="0"/>
              <a:cs typeface="Arial" pitchFamily="34" charset="0"/>
            </a:endParaRPr>
          </a:p>
          <a:p>
            <a:pPr algn="just">
              <a:buFont typeface="Wingdings" pitchFamily="2" charset="2"/>
              <a:buChar char="ü"/>
            </a:pPr>
            <a:endParaRPr lang="en-US" sz="2000" dirty="0" smtClean="0">
              <a:latin typeface="Constantia" panose="02030602050306030303" pitchFamily="18" charset="0"/>
              <a:cs typeface="Arial" pitchFamily="34" charset="0"/>
            </a:endParaRPr>
          </a:p>
          <a:p>
            <a:pPr algn="just">
              <a:buFont typeface="Wingdings" pitchFamily="2" charset="2"/>
              <a:buChar char="ü"/>
            </a:pPr>
            <a:endParaRPr lang="en-US" sz="2000" dirty="0" smtClean="0">
              <a:latin typeface="Constantia" panose="02030602050306030303" pitchFamily="18" charset="0"/>
              <a:cs typeface="Arial" pitchFamily="34" charset="0"/>
            </a:endParaRPr>
          </a:p>
          <a:p>
            <a:pPr algn="just">
              <a:buFont typeface="Wingdings" pitchFamily="2" charset="2"/>
              <a:buChar char="ü"/>
            </a:pPr>
            <a:endParaRPr lang="en-US" sz="2000" dirty="0" smtClean="0">
              <a:latin typeface="Constantia" panose="02030602050306030303" pitchFamily="18" charset="0"/>
              <a:cs typeface="Arial" pitchFamily="34" charset="0"/>
            </a:endParaRPr>
          </a:p>
          <a:p>
            <a:pPr algn="just">
              <a:buFont typeface="Wingdings" pitchFamily="2" charset="2"/>
              <a:buChar char="ü"/>
            </a:pPr>
            <a:endParaRPr lang="en-US" sz="2000" dirty="0">
              <a:latin typeface="Constantia" panose="02030602050306030303" pitchFamily="18" charset="0"/>
              <a:cs typeface="Arial" pitchFamily="34" charset="0"/>
            </a:endParaRPr>
          </a:p>
        </p:txBody>
      </p:sp>
    </p:spTree>
    <p:extLst>
      <p:ext uri="{BB962C8B-B14F-4D97-AF65-F5344CB8AC3E}">
        <p14:creationId xmlns:p14="http://schemas.microsoft.com/office/powerpoint/2010/main" val="2936290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kış Çizelgesi: Manyetik Disk 2"/>
          <p:cNvSpPr/>
          <p:nvPr/>
        </p:nvSpPr>
        <p:spPr>
          <a:xfrm>
            <a:off x="1764632" y="4459705"/>
            <a:ext cx="10138610" cy="1748590"/>
          </a:xfrm>
          <a:prstGeom prst="flowChartMagneticDisk">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lnRef>
          <a:fillRef idx="1">
            <a:schemeClr val="lt1"/>
          </a:fillRef>
          <a:effectRef idx="0">
            <a:schemeClr val="accent1"/>
          </a:effectRef>
          <a:fontRef idx="minor">
            <a:schemeClr val="dk1"/>
          </a:fontRef>
        </p:style>
        <p:txBody>
          <a:bodyPr rtlCol="0" anchor="ctr"/>
          <a:lstStyle/>
          <a:p>
            <a:pPr algn="ctr"/>
            <a:endParaRPr lang="tr-TR"/>
          </a:p>
        </p:txBody>
      </p:sp>
      <p:sp>
        <p:nvSpPr>
          <p:cNvPr id="5" name="Unvan 4"/>
          <p:cNvSpPr>
            <a:spLocks noGrp="1"/>
          </p:cNvSpPr>
          <p:nvPr>
            <p:ph type="title"/>
          </p:nvPr>
        </p:nvSpPr>
        <p:spPr/>
        <p:txBody>
          <a:bodyPr>
            <a:normAutofit/>
          </a:bodyPr>
          <a:lstStyle/>
          <a:p>
            <a:pPr algn="just"/>
            <a:r>
              <a:rPr lang="tr-TR" sz="3200" b="1" dirty="0" smtClean="0">
                <a:latin typeface="Times New Roman" panose="02020603050405020304" pitchFamily="18" charset="0"/>
                <a:cs typeface="Times New Roman" panose="02020603050405020304" pitchFamily="18" charset="0"/>
              </a:rPr>
              <a:t>Sucuk</a:t>
            </a:r>
            <a:endParaRPr lang="tr-TR" sz="3200" dirty="0">
              <a:solidFill>
                <a:schemeClr val="tx1"/>
              </a:solidFill>
              <a:latin typeface="Constantia" panose="02030602050306030303" pitchFamily="18" charset="0"/>
            </a:endParaRPr>
          </a:p>
        </p:txBody>
      </p:sp>
      <p:graphicFrame>
        <p:nvGraphicFramePr>
          <p:cNvPr id="2" name="Diyagram 1"/>
          <p:cNvGraphicFramePr/>
          <p:nvPr>
            <p:extLst>
              <p:ext uri="{D42A27DB-BD31-4B8C-83A1-F6EECF244321}">
                <p14:modId xmlns:p14="http://schemas.microsoft.com/office/powerpoint/2010/main" val="4200476101"/>
              </p:ext>
            </p:extLst>
          </p:nvPr>
        </p:nvGraphicFramePr>
        <p:xfrm>
          <a:off x="2226379" y="624110"/>
          <a:ext cx="9278233" cy="48396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71496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690255" y="1690254"/>
            <a:ext cx="8915400" cy="4862946"/>
          </a:xfrm>
        </p:spPr>
        <p:txBody>
          <a:bodyPr>
            <a:normAutofit/>
          </a:bodyPr>
          <a:lstStyle/>
          <a:p>
            <a:r>
              <a:rPr lang="tr-TR" sz="2000" dirty="0" err="1">
                <a:latin typeface="Constantia" panose="02030602050306030303" pitchFamily="18" charset="0"/>
              </a:rPr>
              <a:t>Cicek</a:t>
            </a:r>
            <a:r>
              <a:rPr lang="tr-TR" sz="2000" dirty="0">
                <a:latin typeface="Constantia" panose="02030602050306030303" pitchFamily="18" charset="0"/>
              </a:rPr>
              <a:t> U, </a:t>
            </a:r>
            <a:r>
              <a:rPr lang="tr-TR" sz="2000" dirty="0" err="1">
                <a:latin typeface="Constantia" panose="02030602050306030303" pitchFamily="18" charset="0"/>
              </a:rPr>
              <a:t>Kolsarici</a:t>
            </a:r>
            <a:r>
              <a:rPr lang="tr-TR" sz="2000" dirty="0">
                <a:latin typeface="Constantia" panose="02030602050306030303" pitchFamily="18" charset="0"/>
              </a:rPr>
              <a:t> N, </a:t>
            </a:r>
            <a:r>
              <a:rPr lang="tr-TR" sz="2000" dirty="0" err="1">
                <a:latin typeface="Constantia" panose="02030602050306030303" pitchFamily="18" charset="0"/>
              </a:rPr>
              <a:t>Candogan</a:t>
            </a:r>
            <a:r>
              <a:rPr lang="tr-TR" sz="2000" dirty="0">
                <a:latin typeface="Constantia" panose="02030602050306030303" pitchFamily="18" charset="0"/>
              </a:rPr>
              <a:t> K. The </a:t>
            </a:r>
            <a:r>
              <a:rPr lang="tr-TR" sz="2000" dirty="0" err="1">
                <a:latin typeface="Constantia" panose="02030602050306030303" pitchFamily="18" charset="0"/>
              </a:rPr>
              <a:t>sensory</a:t>
            </a:r>
            <a:r>
              <a:rPr lang="tr-TR" sz="2000" dirty="0">
                <a:latin typeface="Constantia" panose="02030602050306030303" pitchFamily="18" charset="0"/>
              </a:rPr>
              <a:t> </a:t>
            </a:r>
            <a:r>
              <a:rPr lang="tr-TR" sz="2000" dirty="0" err="1">
                <a:latin typeface="Constantia" panose="02030602050306030303" pitchFamily="18" charset="0"/>
              </a:rPr>
              <a:t>properties</a:t>
            </a:r>
            <a:r>
              <a:rPr lang="tr-TR" sz="2000" dirty="0">
                <a:latin typeface="Constantia" panose="02030602050306030303" pitchFamily="18" charset="0"/>
              </a:rPr>
              <a:t> of </a:t>
            </a:r>
            <a:r>
              <a:rPr lang="tr-TR" sz="2000" dirty="0" err="1">
                <a:latin typeface="Constantia" panose="02030602050306030303" pitchFamily="18" charset="0"/>
              </a:rPr>
              <a:t>fermented</a:t>
            </a:r>
            <a:r>
              <a:rPr lang="tr-TR" sz="2000" dirty="0">
                <a:latin typeface="Constantia" panose="02030602050306030303" pitchFamily="18" charset="0"/>
              </a:rPr>
              <a:t> </a:t>
            </a:r>
            <a:r>
              <a:rPr lang="tr-TR" sz="2000" dirty="0" err="1">
                <a:latin typeface="Constantia" panose="02030602050306030303" pitchFamily="18" charset="0"/>
              </a:rPr>
              <a:t>Turkey</a:t>
            </a:r>
            <a:r>
              <a:rPr lang="tr-TR" sz="2000" dirty="0">
                <a:latin typeface="Constantia" panose="02030602050306030303" pitchFamily="18" charset="0"/>
              </a:rPr>
              <a:t> </a:t>
            </a:r>
            <a:r>
              <a:rPr lang="tr-TR" sz="2000" dirty="0" err="1">
                <a:latin typeface="Constantia" panose="02030602050306030303" pitchFamily="18" charset="0"/>
              </a:rPr>
              <a:t>sausages</a:t>
            </a:r>
            <a:r>
              <a:rPr lang="tr-TR" sz="2000" dirty="0">
                <a:latin typeface="Constantia" panose="02030602050306030303" pitchFamily="18" charset="0"/>
              </a:rPr>
              <a:t>: </a:t>
            </a:r>
            <a:r>
              <a:rPr lang="tr-TR" sz="2000" dirty="0" err="1">
                <a:latin typeface="Constantia" panose="02030602050306030303" pitchFamily="18" charset="0"/>
              </a:rPr>
              <a:t>effects</a:t>
            </a:r>
            <a:r>
              <a:rPr lang="tr-TR" sz="2000" dirty="0">
                <a:latin typeface="Constantia" panose="02030602050306030303" pitchFamily="18" charset="0"/>
              </a:rPr>
              <a:t> of </a:t>
            </a:r>
            <a:r>
              <a:rPr lang="tr-TR" sz="2000" dirty="0" err="1">
                <a:latin typeface="Constantia" panose="02030602050306030303" pitchFamily="18" charset="0"/>
              </a:rPr>
              <a:t>processing</a:t>
            </a:r>
            <a:r>
              <a:rPr lang="tr-TR" sz="2000" dirty="0">
                <a:latin typeface="Constantia" panose="02030602050306030303" pitchFamily="18" charset="0"/>
              </a:rPr>
              <a:t> </a:t>
            </a:r>
            <a:r>
              <a:rPr lang="tr-TR" sz="2000" dirty="0" err="1">
                <a:latin typeface="Constantia" panose="02030602050306030303" pitchFamily="18" charset="0"/>
              </a:rPr>
              <a:t>methodologies</a:t>
            </a:r>
            <a:r>
              <a:rPr lang="tr-TR" sz="2000" dirty="0">
                <a:latin typeface="Constantia" panose="02030602050306030303" pitchFamily="18" charset="0"/>
              </a:rPr>
              <a:t> and starter </a:t>
            </a:r>
            <a:r>
              <a:rPr lang="tr-TR" sz="2000" dirty="0" err="1">
                <a:latin typeface="Constantia" panose="02030602050306030303" pitchFamily="18" charset="0"/>
              </a:rPr>
              <a:t>culture</a:t>
            </a:r>
            <a:r>
              <a:rPr lang="tr-TR" sz="2000" dirty="0">
                <a:latin typeface="Constantia" panose="02030602050306030303" pitchFamily="18" charset="0"/>
              </a:rPr>
              <a:t>. </a:t>
            </a:r>
            <a:r>
              <a:rPr lang="tr-TR" sz="2000" dirty="0" err="1">
                <a:latin typeface="Constantia" panose="02030602050306030303" pitchFamily="18" charset="0"/>
              </a:rPr>
              <a:t>Journal</a:t>
            </a:r>
            <a:r>
              <a:rPr lang="tr-TR" sz="2000" dirty="0">
                <a:latin typeface="Constantia" panose="02030602050306030303" pitchFamily="18" charset="0"/>
              </a:rPr>
              <a:t> of </a:t>
            </a:r>
            <a:r>
              <a:rPr lang="tr-TR" sz="2000" dirty="0" err="1">
                <a:latin typeface="Constantia" panose="02030602050306030303" pitchFamily="18" charset="0"/>
              </a:rPr>
              <a:t>Food</a:t>
            </a:r>
            <a:r>
              <a:rPr lang="tr-TR" sz="2000" dirty="0">
                <a:latin typeface="Constantia" panose="02030602050306030303" pitchFamily="18" charset="0"/>
              </a:rPr>
              <a:t> </a:t>
            </a:r>
            <a:r>
              <a:rPr lang="tr-TR" sz="2000" dirty="0" err="1">
                <a:latin typeface="Constantia" panose="02030602050306030303" pitchFamily="18" charset="0"/>
              </a:rPr>
              <a:t>Processing</a:t>
            </a:r>
            <a:r>
              <a:rPr lang="tr-TR" sz="2000" dirty="0">
                <a:latin typeface="Constantia" panose="02030602050306030303" pitchFamily="18" charset="0"/>
              </a:rPr>
              <a:t> </a:t>
            </a:r>
            <a:r>
              <a:rPr lang="tr-TR" sz="2000" dirty="0" err="1">
                <a:latin typeface="Constantia" panose="02030602050306030303" pitchFamily="18" charset="0"/>
              </a:rPr>
              <a:t>and</a:t>
            </a:r>
            <a:r>
              <a:rPr lang="tr-TR" sz="2000" dirty="0">
                <a:latin typeface="Constantia" panose="02030602050306030303" pitchFamily="18" charset="0"/>
              </a:rPr>
              <a:t> </a:t>
            </a:r>
            <a:r>
              <a:rPr lang="tr-TR" sz="2000" dirty="0" err="1">
                <a:latin typeface="Constantia" panose="02030602050306030303" pitchFamily="18" charset="0"/>
              </a:rPr>
              <a:t>Preservation</a:t>
            </a:r>
            <a:r>
              <a:rPr lang="tr-TR" sz="2000" dirty="0">
                <a:latin typeface="Constantia" panose="02030602050306030303" pitchFamily="18" charset="0"/>
              </a:rPr>
              <a:t>. 2015; 39: 663-670</a:t>
            </a:r>
            <a:r>
              <a:rPr lang="tr-TR" sz="2000" dirty="0" smtClean="0">
                <a:latin typeface="Constantia" panose="02030602050306030303" pitchFamily="18" charset="0"/>
              </a:rPr>
              <a:t>.</a:t>
            </a:r>
            <a:endParaRPr lang="tr-TR" sz="2000" dirty="0">
              <a:latin typeface="Constantia" panose="02030602050306030303" pitchFamily="18" charset="0"/>
            </a:endParaRPr>
          </a:p>
          <a:p>
            <a:r>
              <a:rPr lang="tr-TR" sz="2000" dirty="0" err="1">
                <a:latin typeface="Constantia" panose="02030602050306030303" pitchFamily="18" charset="0"/>
              </a:rPr>
              <a:t>Lawless</a:t>
            </a:r>
            <a:r>
              <a:rPr lang="tr-TR" sz="2000" dirty="0">
                <a:latin typeface="Constantia" panose="02030602050306030303" pitchFamily="18" charset="0"/>
              </a:rPr>
              <a:t> HT, </a:t>
            </a:r>
            <a:r>
              <a:rPr lang="tr-TR" sz="2000" dirty="0" err="1">
                <a:latin typeface="Constantia" panose="02030602050306030303" pitchFamily="18" charset="0"/>
              </a:rPr>
              <a:t>Heymann</a:t>
            </a:r>
            <a:r>
              <a:rPr lang="tr-TR" sz="2000" dirty="0">
                <a:latin typeface="Constantia" panose="02030602050306030303" pitchFamily="18" charset="0"/>
              </a:rPr>
              <a:t> H. </a:t>
            </a:r>
            <a:r>
              <a:rPr lang="tr-TR" sz="2000" dirty="0" err="1">
                <a:latin typeface="Constantia" panose="02030602050306030303" pitchFamily="18" charset="0"/>
              </a:rPr>
              <a:t>Sensory</a:t>
            </a:r>
            <a:r>
              <a:rPr lang="tr-TR" sz="2000" dirty="0">
                <a:latin typeface="Constantia" panose="02030602050306030303" pitchFamily="18" charset="0"/>
              </a:rPr>
              <a:t> </a:t>
            </a:r>
            <a:r>
              <a:rPr lang="tr-TR" sz="2000" dirty="0" err="1">
                <a:latin typeface="Constantia" panose="02030602050306030303" pitchFamily="18" charset="0"/>
              </a:rPr>
              <a:t>evaluation</a:t>
            </a:r>
            <a:r>
              <a:rPr lang="tr-TR" sz="2000" dirty="0">
                <a:latin typeface="Constantia" panose="02030602050306030303" pitchFamily="18" charset="0"/>
              </a:rPr>
              <a:t> of </a:t>
            </a:r>
            <a:r>
              <a:rPr lang="tr-TR" sz="2000" dirty="0" err="1">
                <a:latin typeface="Constantia" panose="02030602050306030303" pitchFamily="18" charset="0"/>
              </a:rPr>
              <a:t>food</a:t>
            </a:r>
            <a:r>
              <a:rPr lang="tr-TR" sz="2000" dirty="0">
                <a:latin typeface="Constantia" panose="02030602050306030303" pitchFamily="18" charset="0"/>
              </a:rPr>
              <a:t>: </a:t>
            </a:r>
            <a:r>
              <a:rPr lang="tr-TR" sz="2000" dirty="0" err="1">
                <a:latin typeface="Constantia" panose="02030602050306030303" pitchFamily="18" charset="0"/>
              </a:rPr>
              <a:t>Principles</a:t>
            </a:r>
            <a:r>
              <a:rPr lang="tr-TR" sz="2000" dirty="0">
                <a:latin typeface="Constantia" panose="02030602050306030303" pitchFamily="18" charset="0"/>
              </a:rPr>
              <a:t> </a:t>
            </a:r>
            <a:r>
              <a:rPr lang="tr-TR" sz="2000" dirty="0" err="1">
                <a:latin typeface="Constantia" panose="02030602050306030303" pitchFamily="18" charset="0"/>
              </a:rPr>
              <a:t>and</a:t>
            </a:r>
            <a:r>
              <a:rPr lang="tr-TR" sz="2000" dirty="0">
                <a:latin typeface="Constantia" panose="02030602050306030303" pitchFamily="18" charset="0"/>
              </a:rPr>
              <a:t> </a:t>
            </a:r>
            <a:r>
              <a:rPr lang="tr-TR" sz="2000" dirty="0" err="1">
                <a:latin typeface="Constantia" panose="02030602050306030303" pitchFamily="18" charset="0"/>
              </a:rPr>
              <a:t>Practices</a:t>
            </a:r>
            <a:r>
              <a:rPr lang="tr-TR" sz="2000" dirty="0">
                <a:latin typeface="Constantia" panose="02030602050306030303" pitchFamily="18" charset="0"/>
              </a:rPr>
              <a:t>. (2nd </a:t>
            </a:r>
            <a:r>
              <a:rPr lang="tr-TR" sz="2000" dirty="0" err="1">
                <a:latin typeface="Constantia" panose="02030602050306030303" pitchFamily="18" charset="0"/>
              </a:rPr>
              <a:t>edn</a:t>
            </a:r>
            <a:r>
              <a:rPr lang="tr-TR" sz="2000" dirty="0">
                <a:latin typeface="Constantia" panose="02030602050306030303" pitchFamily="18" charset="0"/>
              </a:rPr>
              <a:t>), </a:t>
            </a:r>
            <a:r>
              <a:rPr lang="tr-TR" sz="2000" dirty="0" err="1">
                <a:latin typeface="Constantia" panose="02030602050306030303" pitchFamily="18" charset="0"/>
              </a:rPr>
              <a:t>Springer</a:t>
            </a:r>
            <a:r>
              <a:rPr lang="tr-TR" sz="2000" dirty="0">
                <a:latin typeface="Constantia" panose="02030602050306030303" pitchFamily="18" charset="0"/>
              </a:rPr>
              <a:t> </a:t>
            </a:r>
            <a:r>
              <a:rPr lang="tr-TR" sz="2000" dirty="0" err="1">
                <a:latin typeface="Constantia" panose="02030602050306030303" pitchFamily="18" charset="0"/>
              </a:rPr>
              <a:t>Science</a:t>
            </a:r>
            <a:r>
              <a:rPr lang="tr-TR" sz="2000" dirty="0">
                <a:latin typeface="Constantia" panose="02030602050306030303" pitchFamily="18" charset="0"/>
              </a:rPr>
              <a:t> &amp; Business Media, </a:t>
            </a:r>
            <a:r>
              <a:rPr lang="tr-TR" sz="2000" dirty="0" err="1">
                <a:latin typeface="Constantia" panose="02030602050306030303" pitchFamily="18" charset="0"/>
              </a:rPr>
              <a:t>Newyork</a:t>
            </a:r>
            <a:r>
              <a:rPr lang="tr-TR" sz="2000" dirty="0">
                <a:latin typeface="Constantia" panose="02030602050306030303" pitchFamily="18" charset="0"/>
              </a:rPr>
              <a:t>, USA. 2010</a:t>
            </a:r>
            <a:r>
              <a:rPr lang="tr-TR" sz="2000" dirty="0" smtClean="0">
                <a:latin typeface="Constantia" panose="02030602050306030303" pitchFamily="18" charset="0"/>
              </a:rPr>
              <a:t>.</a:t>
            </a:r>
            <a:endParaRPr lang="tr-TR" sz="2000" dirty="0">
              <a:latin typeface="Constantia" panose="02030602050306030303" pitchFamily="18" charset="0"/>
            </a:endParaRPr>
          </a:p>
          <a:p>
            <a:r>
              <a:rPr lang="tr-TR" sz="2000" dirty="0" err="1">
                <a:latin typeface="Constantia" panose="02030602050306030303" pitchFamily="18" charset="0"/>
              </a:rPr>
              <a:t>Bingol</a:t>
            </a:r>
            <a:r>
              <a:rPr lang="tr-TR" sz="2000" dirty="0">
                <a:latin typeface="Constantia" panose="02030602050306030303" pitchFamily="18" charset="0"/>
              </a:rPr>
              <a:t> EB, </a:t>
            </a:r>
            <a:r>
              <a:rPr lang="tr-TR" sz="2000" dirty="0" err="1">
                <a:latin typeface="Constantia" panose="02030602050306030303" pitchFamily="18" charset="0"/>
              </a:rPr>
              <a:t>Ciftcioglu</a:t>
            </a:r>
            <a:r>
              <a:rPr lang="tr-TR" sz="2000" dirty="0">
                <a:latin typeface="Constantia" panose="02030602050306030303" pitchFamily="18" charset="0"/>
              </a:rPr>
              <a:t> G, Eker FY, </a:t>
            </a:r>
            <a:r>
              <a:rPr lang="tr-TR" sz="2000" dirty="0" err="1">
                <a:latin typeface="Constantia" panose="02030602050306030303" pitchFamily="18" charset="0"/>
              </a:rPr>
              <a:t>Yardibi</a:t>
            </a:r>
            <a:r>
              <a:rPr lang="tr-TR" sz="2000" dirty="0">
                <a:latin typeface="Constantia" panose="02030602050306030303" pitchFamily="18" charset="0"/>
              </a:rPr>
              <a:t> H, </a:t>
            </a:r>
            <a:r>
              <a:rPr lang="tr-TR" sz="2000" dirty="0" err="1">
                <a:latin typeface="Constantia" panose="02030602050306030303" pitchFamily="18" charset="0"/>
              </a:rPr>
              <a:t>Yesil</a:t>
            </a:r>
            <a:r>
              <a:rPr lang="tr-TR" sz="2000" dirty="0">
                <a:latin typeface="Constantia" panose="02030602050306030303" pitchFamily="18" charset="0"/>
              </a:rPr>
              <a:t> O, et al. </a:t>
            </a:r>
            <a:r>
              <a:rPr lang="tr-TR" sz="2000" dirty="0" err="1">
                <a:latin typeface="Constantia" panose="02030602050306030303" pitchFamily="18" charset="0"/>
              </a:rPr>
              <a:t>Effect</a:t>
            </a:r>
            <a:r>
              <a:rPr lang="tr-TR" sz="2000" dirty="0">
                <a:latin typeface="Constantia" panose="02030602050306030303" pitchFamily="18" charset="0"/>
              </a:rPr>
              <a:t> of starter </a:t>
            </a:r>
            <a:r>
              <a:rPr lang="tr-TR" sz="2000" dirty="0" err="1">
                <a:latin typeface="Constantia" panose="02030602050306030303" pitchFamily="18" charset="0"/>
              </a:rPr>
              <a:t>cultures</a:t>
            </a:r>
            <a:r>
              <a:rPr lang="tr-TR" sz="2000" dirty="0">
                <a:latin typeface="Constantia" panose="02030602050306030303" pitchFamily="18" charset="0"/>
              </a:rPr>
              <a:t> </a:t>
            </a:r>
            <a:r>
              <a:rPr lang="tr-TR" sz="2000" dirty="0" err="1">
                <a:latin typeface="Constantia" panose="02030602050306030303" pitchFamily="18" charset="0"/>
              </a:rPr>
              <a:t>combinations</a:t>
            </a:r>
            <a:r>
              <a:rPr lang="tr-TR" sz="2000" dirty="0">
                <a:latin typeface="Constantia" panose="02030602050306030303" pitchFamily="18" charset="0"/>
              </a:rPr>
              <a:t> on </a:t>
            </a:r>
            <a:r>
              <a:rPr lang="tr-TR" sz="2000" dirty="0" err="1">
                <a:latin typeface="Constantia" panose="02030602050306030303" pitchFamily="18" charset="0"/>
              </a:rPr>
              <a:t>lipolytic</a:t>
            </a:r>
            <a:r>
              <a:rPr lang="tr-TR" sz="2000" dirty="0">
                <a:latin typeface="Constantia" panose="02030602050306030303" pitchFamily="18" charset="0"/>
              </a:rPr>
              <a:t> </a:t>
            </a:r>
            <a:r>
              <a:rPr lang="tr-TR" sz="2000" dirty="0" err="1">
                <a:latin typeface="Constantia" panose="02030602050306030303" pitchFamily="18" charset="0"/>
              </a:rPr>
              <a:t>activity</a:t>
            </a:r>
            <a:r>
              <a:rPr lang="tr-TR" sz="2000" dirty="0">
                <a:latin typeface="Constantia" panose="02030602050306030303" pitchFamily="18" charset="0"/>
              </a:rPr>
              <a:t> and </a:t>
            </a:r>
            <a:r>
              <a:rPr lang="tr-TR" sz="2000" dirty="0" err="1">
                <a:latin typeface="Constantia" panose="02030602050306030303" pitchFamily="18" charset="0"/>
              </a:rPr>
              <a:t>ripening</a:t>
            </a:r>
            <a:r>
              <a:rPr lang="tr-TR" sz="2000" dirty="0">
                <a:latin typeface="Constantia" panose="02030602050306030303" pitchFamily="18" charset="0"/>
              </a:rPr>
              <a:t> of </a:t>
            </a:r>
            <a:r>
              <a:rPr lang="tr-TR" sz="2000" dirty="0" err="1">
                <a:latin typeface="Constantia" panose="02030602050306030303" pitchFamily="18" charset="0"/>
              </a:rPr>
              <a:t>dry</a:t>
            </a:r>
            <a:r>
              <a:rPr lang="tr-TR" sz="2000" dirty="0">
                <a:latin typeface="Constantia" panose="02030602050306030303" pitchFamily="18" charset="0"/>
              </a:rPr>
              <a:t> </a:t>
            </a:r>
            <a:r>
              <a:rPr lang="tr-TR" sz="2000" dirty="0" err="1">
                <a:latin typeface="Constantia" panose="02030602050306030303" pitchFamily="18" charset="0"/>
              </a:rPr>
              <a:t>fermented</a:t>
            </a:r>
            <a:r>
              <a:rPr lang="tr-TR" sz="2000" dirty="0">
                <a:latin typeface="Constantia" panose="02030602050306030303" pitchFamily="18" charset="0"/>
              </a:rPr>
              <a:t> </a:t>
            </a:r>
            <a:r>
              <a:rPr lang="tr-TR" sz="2000" dirty="0" err="1">
                <a:latin typeface="Constantia" panose="02030602050306030303" pitchFamily="18" charset="0"/>
              </a:rPr>
              <a:t>sausages</a:t>
            </a:r>
            <a:r>
              <a:rPr lang="tr-TR" sz="2000" dirty="0">
                <a:latin typeface="Constantia" panose="02030602050306030303" pitchFamily="18" charset="0"/>
              </a:rPr>
              <a:t>. </a:t>
            </a:r>
            <a:r>
              <a:rPr lang="tr-TR" sz="2000" dirty="0" err="1">
                <a:latin typeface="Constantia" panose="02030602050306030303" pitchFamily="18" charset="0"/>
              </a:rPr>
              <a:t>Italian</a:t>
            </a:r>
            <a:r>
              <a:rPr lang="tr-TR" sz="2000" dirty="0">
                <a:latin typeface="Constantia" panose="02030602050306030303" pitchFamily="18" charset="0"/>
              </a:rPr>
              <a:t> </a:t>
            </a:r>
            <a:r>
              <a:rPr lang="tr-TR" sz="2000" dirty="0" err="1">
                <a:latin typeface="Constantia" panose="02030602050306030303" pitchFamily="18" charset="0"/>
              </a:rPr>
              <a:t>Journal</a:t>
            </a:r>
            <a:r>
              <a:rPr lang="tr-TR" sz="2000" dirty="0">
                <a:latin typeface="Constantia" panose="02030602050306030303" pitchFamily="18" charset="0"/>
              </a:rPr>
              <a:t> of </a:t>
            </a:r>
            <a:r>
              <a:rPr lang="tr-TR" sz="2000" dirty="0" err="1">
                <a:latin typeface="Constantia" panose="02030602050306030303" pitchFamily="18" charset="0"/>
              </a:rPr>
              <a:t>Animal</a:t>
            </a:r>
            <a:r>
              <a:rPr lang="tr-TR" sz="2000" dirty="0">
                <a:latin typeface="Constantia" panose="02030602050306030303" pitchFamily="18" charset="0"/>
              </a:rPr>
              <a:t> </a:t>
            </a:r>
            <a:r>
              <a:rPr lang="tr-TR" sz="2000" dirty="0" err="1">
                <a:latin typeface="Constantia" panose="02030602050306030303" pitchFamily="18" charset="0"/>
              </a:rPr>
              <a:t>Science</a:t>
            </a:r>
            <a:r>
              <a:rPr lang="tr-TR" sz="2000" dirty="0">
                <a:latin typeface="Constantia" panose="02030602050306030303" pitchFamily="18" charset="0"/>
              </a:rPr>
              <a:t>. 2014; 13: 776-781</a:t>
            </a:r>
            <a:r>
              <a:rPr lang="tr-TR" sz="2000" dirty="0" smtClean="0">
                <a:latin typeface="Constantia" panose="02030602050306030303" pitchFamily="18" charset="0"/>
              </a:rPr>
              <a:t>.</a:t>
            </a:r>
            <a:endParaRPr lang="tr-TR" sz="2000" dirty="0">
              <a:latin typeface="Constantia" panose="02030602050306030303" pitchFamily="18" charset="0"/>
            </a:endParaRPr>
          </a:p>
          <a:p>
            <a:r>
              <a:rPr lang="en-US" sz="2000" dirty="0">
                <a:latin typeface="Constantia" panose="02030602050306030303" pitchFamily="18" charset="0"/>
              </a:rPr>
              <a:t>Bilge G. The </a:t>
            </a:r>
            <a:r>
              <a:rPr lang="en-US" sz="2000" dirty="0" err="1">
                <a:latin typeface="Constantia" panose="02030602050306030303" pitchFamily="18" charset="0"/>
              </a:rPr>
              <a:t>Infl</a:t>
            </a:r>
            <a:r>
              <a:rPr lang="en-US" sz="2000" dirty="0">
                <a:latin typeface="Constantia" panose="02030602050306030303" pitchFamily="18" charset="0"/>
              </a:rPr>
              <a:t> </a:t>
            </a:r>
            <a:r>
              <a:rPr lang="en-US" sz="2000" dirty="0" err="1">
                <a:latin typeface="Constantia" panose="02030602050306030303" pitchFamily="18" charset="0"/>
              </a:rPr>
              <a:t>uence</a:t>
            </a:r>
            <a:r>
              <a:rPr lang="en-US" sz="2000" dirty="0">
                <a:latin typeface="Constantia" panose="02030602050306030303" pitchFamily="18" charset="0"/>
              </a:rPr>
              <a:t> of Microbiological and Biochemical Varieties of Production Temperature and Starter Culture During </a:t>
            </a:r>
            <a:r>
              <a:rPr lang="en-US" sz="2000" dirty="0" err="1">
                <a:latin typeface="Constantia" panose="02030602050306030303" pitchFamily="18" charset="0"/>
              </a:rPr>
              <a:t>Sucuk</a:t>
            </a:r>
            <a:r>
              <a:rPr lang="en-US" sz="2000" dirty="0">
                <a:latin typeface="Constantia" panose="02030602050306030303" pitchFamily="18" charset="0"/>
              </a:rPr>
              <a:t> Production. Graduate Thesis, Ankara University, Institute of Science, Department of Food Engineering, Ankara. 2010.</a:t>
            </a:r>
          </a:p>
          <a:p>
            <a:endParaRPr lang="tr-TR" sz="2000" dirty="0">
              <a:latin typeface="Constantia" panose="02030602050306030303" pitchFamily="18" charset="0"/>
            </a:endParaRPr>
          </a:p>
          <a:p>
            <a:endParaRPr lang="tr-TR" dirty="0"/>
          </a:p>
        </p:txBody>
      </p:sp>
      <p:sp>
        <p:nvSpPr>
          <p:cNvPr id="4" name="Title 1"/>
          <p:cNvSpPr>
            <a:spLocks noGrp="1"/>
          </p:cNvSpPr>
          <p:nvPr>
            <p:ph type="title"/>
          </p:nvPr>
        </p:nvSpPr>
        <p:spPr>
          <a:xfrm>
            <a:off x="1690255" y="623455"/>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Tree>
    <p:extLst>
      <p:ext uri="{BB962C8B-B14F-4D97-AF65-F5344CB8AC3E}">
        <p14:creationId xmlns:p14="http://schemas.microsoft.com/office/powerpoint/2010/main" val="27990551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690255" y="1274619"/>
            <a:ext cx="9296400" cy="4436370"/>
          </a:xfrm>
        </p:spPr>
        <p:txBody>
          <a:bodyPr>
            <a:normAutofit/>
          </a:bodyPr>
          <a:lstStyle/>
          <a:p>
            <a:pPr algn="just"/>
            <a:r>
              <a:rPr lang="tr-TR" sz="2000" dirty="0" err="1">
                <a:latin typeface="Constantia" panose="02030602050306030303" pitchFamily="18" charset="0"/>
              </a:rPr>
              <a:t>Nazli</a:t>
            </a:r>
            <a:r>
              <a:rPr lang="tr-TR" sz="2000" dirty="0">
                <a:latin typeface="Constantia" panose="02030602050306030303" pitchFamily="18" charset="0"/>
              </a:rPr>
              <a:t> B, </a:t>
            </a:r>
            <a:r>
              <a:rPr lang="tr-TR" sz="2000" dirty="0" err="1">
                <a:latin typeface="Constantia" panose="02030602050306030303" pitchFamily="18" charset="0"/>
              </a:rPr>
              <a:t>Senol</a:t>
            </a:r>
            <a:r>
              <a:rPr lang="tr-TR" sz="2000" dirty="0">
                <a:latin typeface="Constantia" panose="02030602050306030303" pitchFamily="18" charset="0"/>
              </a:rPr>
              <a:t> A. </a:t>
            </a:r>
            <a:r>
              <a:rPr lang="tr-TR" sz="2000" dirty="0" err="1">
                <a:latin typeface="Constantia" panose="02030602050306030303" pitchFamily="18" charset="0"/>
              </a:rPr>
              <a:t>Researches</a:t>
            </a:r>
            <a:r>
              <a:rPr lang="tr-TR" sz="2000" dirty="0">
                <a:latin typeface="Constantia" panose="02030602050306030303" pitchFamily="18" charset="0"/>
              </a:rPr>
              <a:t> on </a:t>
            </a:r>
            <a:r>
              <a:rPr lang="tr-TR" sz="2000" dirty="0" err="1">
                <a:latin typeface="Constantia" panose="02030602050306030303" pitchFamily="18" charset="0"/>
              </a:rPr>
              <a:t>Microbiological</a:t>
            </a:r>
            <a:r>
              <a:rPr lang="tr-TR" sz="2000" dirty="0">
                <a:latin typeface="Constantia" panose="02030602050306030303" pitchFamily="18" charset="0"/>
              </a:rPr>
              <a:t> </a:t>
            </a:r>
            <a:r>
              <a:rPr lang="tr-TR" sz="2000" dirty="0" err="1">
                <a:latin typeface="Constantia" panose="02030602050306030303" pitchFamily="18" charset="0"/>
              </a:rPr>
              <a:t>Decomposition</a:t>
            </a:r>
            <a:r>
              <a:rPr lang="tr-TR" sz="2000" dirty="0">
                <a:latin typeface="Constantia" panose="02030602050306030303" pitchFamily="18" charset="0"/>
              </a:rPr>
              <a:t> of </a:t>
            </a:r>
            <a:r>
              <a:rPr lang="tr-TR" sz="2000" dirty="0" err="1">
                <a:latin typeface="Constantia" panose="02030602050306030303" pitchFamily="18" charset="0"/>
              </a:rPr>
              <a:t>Turkish</a:t>
            </a:r>
            <a:r>
              <a:rPr lang="tr-TR" sz="2000" dirty="0">
                <a:latin typeface="Constantia" panose="02030602050306030303" pitchFamily="18" charset="0"/>
              </a:rPr>
              <a:t> Fermented </a:t>
            </a:r>
            <a:r>
              <a:rPr lang="tr-TR" sz="2000" dirty="0" err="1">
                <a:latin typeface="Constantia" panose="02030602050306030303" pitchFamily="18" charset="0"/>
              </a:rPr>
              <a:t>Sausages</a:t>
            </a:r>
            <a:r>
              <a:rPr lang="tr-TR" sz="2000" dirty="0">
                <a:latin typeface="Constantia" panose="02030602050306030303" pitchFamily="18" charset="0"/>
              </a:rPr>
              <a:t>. </a:t>
            </a:r>
            <a:r>
              <a:rPr lang="tr-TR" sz="2000" dirty="0" err="1">
                <a:latin typeface="Constantia" panose="02030602050306030303" pitchFamily="18" charset="0"/>
              </a:rPr>
              <a:t>Turk</a:t>
            </a:r>
            <a:r>
              <a:rPr lang="tr-TR" sz="2000" dirty="0">
                <a:latin typeface="Constantia" panose="02030602050306030303" pitchFamily="18" charset="0"/>
              </a:rPr>
              <a:t> J </a:t>
            </a:r>
            <a:r>
              <a:rPr lang="tr-TR" sz="2000" dirty="0" err="1">
                <a:latin typeface="Constantia" panose="02030602050306030303" pitchFamily="18" charset="0"/>
              </a:rPr>
              <a:t>Vet</a:t>
            </a:r>
            <a:r>
              <a:rPr lang="tr-TR" sz="2000" dirty="0">
                <a:latin typeface="Constantia" panose="02030602050306030303" pitchFamily="18" charset="0"/>
              </a:rPr>
              <a:t> Anim </a:t>
            </a:r>
            <a:r>
              <a:rPr lang="tr-TR" sz="2000" dirty="0" err="1">
                <a:latin typeface="Constantia" panose="02030602050306030303" pitchFamily="18" charset="0"/>
              </a:rPr>
              <a:t>Sci</a:t>
            </a:r>
            <a:r>
              <a:rPr lang="tr-TR" sz="2000" dirty="0">
                <a:latin typeface="Constantia" panose="02030602050306030303" pitchFamily="18" charset="0"/>
              </a:rPr>
              <a:t>. 1997; 21: 487-492</a:t>
            </a:r>
            <a:r>
              <a:rPr lang="tr-TR" sz="2000" dirty="0" smtClean="0">
                <a:latin typeface="Constantia" panose="02030602050306030303" pitchFamily="18" charset="0"/>
              </a:rPr>
              <a:t>.</a:t>
            </a:r>
            <a:endParaRPr lang="tr-TR" sz="2000" dirty="0">
              <a:latin typeface="Constantia" panose="02030602050306030303" pitchFamily="18" charset="0"/>
            </a:endParaRPr>
          </a:p>
          <a:p>
            <a:pPr algn="just"/>
            <a:r>
              <a:rPr lang="tr-TR" sz="2000" dirty="0" err="1">
                <a:latin typeface="Constantia" panose="02030602050306030303" pitchFamily="18" charset="0"/>
              </a:rPr>
              <a:t>Talon</a:t>
            </a:r>
            <a:r>
              <a:rPr lang="tr-TR" sz="2000" dirty="0">
                <a:latin typeface="Constantia" panose="02030602050306030303" pitchFamily="18" charset="0"/>
              </a:rPr>
              <a:t> R, </a:t>
            </a:r>
            <a:r>
              <a:rPr lang="tr-TR" sz="2000" dirty="0" err="1">
                <a:latin typeface="Constantia" panose="02030602050306030303" pitchFamily="18" charset="0"/>
              </a:rPr>
              <a:t>Leroy</a:t>
            </a:r>
            <a:r>
              <a:rPr lang="tr-TR" sz="2000" dirty="0">
                <a:latin typeface="Constantia" panose="02030602050306030303" pitchFamily="18" charset="0"/>
              </a:rPr>
              <a:t> S, </a:t>
            </a:r>
            <a:r>
              <a:rPr lang="tr-TR" sz="2000" dirty="0" err="1">
                <a:latin typeface="Constantia" panose="02030602050306030303" pitchFamily="18" charset="0"/>
              </a:rPr>
              <a:t>Lebert</a:t>
            </a:r>
            <a:r>
              <a:rPr lang="tr-TR" sz="2000" dirty="0">
                <a:latin typeface="Constantia" panose="02030602050306030303" pitchFamily="18" charset="0"/>
              </a:rPr>
              <a:t> I. </a:t>
            </a:r>
            <a:r>
              <a:rPr lang="tr-TR" sz="2000" dirty="0" err="1">
                <a:latin typeface="Constantia" panose="02030602050306030303" pitchFamily="18" charset="0"/>
              </a:rPr>
              <a:t>Microbial</a:t>
            </a:r>
            <a:r>
              <a:rPr lang="tr-TR" sz="2000" dirty="0">
                <a:latin typeface="Constantia" panose="02030602050306030303" pitchFamily="18" charset="0"/>
              </a:rPr>
              <a:t> </a:t>
            </a:r>
            <a:r>
              <a:rPr lang="tr-TR" sz="2000" dirty="0" err="1">
                <a:latin typeface="Constantia" panose="02030602050306030303" pitchFamily="18" charset="0"/>
              </a:rPr>
              <a:t>ecosystems</a:t>
            </a:r>
            <a:r>
              <a:rPr lang="tr-TR" sz="2000" dirty="0">
                <a:latin typeface="Constantia" panose="02030602050306030303" pitchFamily="18" charset="0"/>
              </a:rPr>
              <a:t> of </a:t>
            </a:r>
            <a:r>
              <a:rPr lang="tr-TR" sz="2000" dirty="0" err="1">
                <a:latin typeface="Constantia" panose="02030602050306030303" pitchFamily="18" charset="0"/>
              </a:rPr>
              <a:t>traditional</a:t>
            </a:r>
            <a:r>
              <a:rPr lang="tr-TR" sz="2000" dirty="0">
                <a:latin typeface="Constantia" panose="02030602050306030303" pitchFamily="18" charset="0"/>
              </a:rPr>
              <a:t> </a:t>
            </a:r>
            <a:r>
              <a:rPr lang="tr-TR" sz="2000" dirty="0" err="1">
                <a:latin typeface="Constantia" panose="02030602050306030303" pitchFamily="18" charset="0"/>
              </a:rPr>
              <a:t>fermented</a:t>
            </a:r>
            <a:r>
              <a:rPr lang="tr-TR" sz="2000" dirty="0">
                <a:latin typeface="Constantia" panose="02030602050306030303" pitchFamily="18" charset="0"/>
              </a:rPr>
              <a:t> </a:t>
            </a:r>
            <a:r>
              <a:rPr lang="tr-TR" sz="2000" dirty="0" err="1">
                <a:latin typeface="Constantia" panose="02030602050306030303" pitchFamily="18" charset="0"/>
              </a:rPr>
              <a:t>meat</a:t>
            </a:r>
            <a:r>
              <a:rPr lang="tr-TR" sz="2000" dirty="0">
                <a:latin typeface="Constantia" panose="02030602050306030303" pitchFamily="18" charset="0"/>
              </a:rPr>
              <a:t> </a:t>
            </a:r>
            <a:r>
              <a:rPr lang="tr-TR" sz="2000" dirty="0" err="1">
                <a:latin typeface="Constantia" panose="02030602050306030303" pitchFamily="18" charset="0"/>
              </a:rPr>
              <a:t>products</a:t>
            </a:r>
            <a:r>
              <a:rPr lang="tr-TR" sz="2000" dirty="0">
                <a:latin typeface="Constantia" panose="02030602050306030303" pitchFamily="18" charset="0"/>
              </a:rPr>
              <a:t>: The </a:t>
            </a:r>
            <a:r>
              <a:rPr lang="tr-TR" sz="2000" dirty="0" err="1">
                <a:latin typeface="Constantia" panose="02030602050306030303" pitchFamily="18" charset="0"/>
              </a:rPr>
              <a:t>importance</a:t>
            </a:r>
            <a:r>
              <a:rPr lang="tr-TR" sz="2000" dirty="0">
                <a:latin typeface="Constantia" panose="02030602050306030303" pitchFamily="18" charset="0"/>
              </a:rPr>
              <a:t> of </a:t>
            </a:r>
            <a:r>
              <a:rPr lang="tr-TR" sz="2000" dirty="0" err="1">
                <a:latin typeface="Constantia" panose="02030602050306030303" pitchFamily="18" charset="0"/>
              </a:rPr>
              <a:t>indigenous</a:t>
            </a:r>
            <a:r>
              <a:rPr lang="tr-TR" sz="2000" dirty="0">
                <a:latin typeface="Constantia" panose="02030602050306030303" pitchFamily="18" charset="0"/>
              </a:rPr>
              <a:t> </a:t>
            </a:r>
            <a:r>
              <a:rPr lang="tr-TR" sz="2000" dirty="0" err="1">
                <a:latin typeface="Constantia" panose="02030602050306030303" pitchFamily="18" charset="0"/>
              </a:rPr>
              <a:t>starters</a:t>
            </a:r>
            <a:r>
              <a:rPr lang="tr-TR" sz="2000" dirty="0">
                <a:latin typeface="Constantia" panose="02030602050306030303" pitchFamily="18" charset="0"/>
              </a:rPr>
              <a:t>. </a:t>
            </a:r>
            <a:r>
              <a:rPr lang="tr-TR" sz="2000" dirty="0" err="1">
                <a:latin typeface="Constantia" panose="02030602050306030303" pitchFamily="18" charset="0"/>
              </a:rPr>
              <a:t>Meat</a:t>
            </a:r>
            <a:r>
              <a:rPr lang="tr-TR" sz="2000" dirty="0">
                <a:latin typeface="Constantia" panose="02030602050306030303" pitchFamily="18" charset="0"/>
              </a:rPr>
              <a:t> </a:t>
            </a:r>
            <a:r>
              <a:rPr lang="tr-TR" sz="2000" dirty="0" err="1">
                <a:latin typeface="Constantia" panose="02030602050306030303" pitchFamily="18" charset="0"/>
              </a:rPr>
              <a:t>Sci</a:t>
            </a:r>
            <a:r>
              <a:rPr lang="tr-TR" sz="2000" dirty="0">
                <a:latin typeface="Constantia" panose="02030602050306030303" pitchFamily="18" charset="0"/>
              </a:rPr>
              <a:t>. 2007; 77: 55-62</a:t>
            </a:r>
            <a:r>
              <a:rPr lang="tr-TR" sz="2000" dirty="0" smtClean="0">
                <a:latin typeface="Constantia" panose="02030602050306030303" pitchFamily="18" charset="0"/>
              </a:rPr>
              <a:t>.</a:t>
            </a:r>
            <a:endParaRPr lang="tr-TR" sz="2000" dirty="0">
              <a:latin typeface="Constantia" panose="02030602050306030303" pitchFamily="18" charset="0"/>
            </a:endParaRPr>
          </a:p>
          <a:p>
            <a:pPr algn="just"/>
            <a:r>
              <a:rPr lang="tr-TR" sz="2000" dirty="0" err="1">
                <a:latin typeface="Constantia" panose="02030602050306030303" pitchFamily="18" charset="0"/>
              </a:rPr>
              <a:t>Degirmencioglu</a:t>
            </a:r>
            <a:r>
              <a:rPr lang="tr-TR" sz="2000" dirty="0">
                <a:latin typeface="Constantia" panose="02030602050306030303" pitchFamily="18" charset="0"/>
              </a:rPr>
              <a:t> MA, </a:t>
            </a:r>
            <a:r>
              <a:rPr lang="tr-TR" sz="2000" dirty="0" err="1">
                <a:latin typeface="Constantia" panose="02030602050306030303" pitchFamily="18" charset="0"/>
              </a:rPr>
              <a:t>Gokgozoglu</a:t>
            </a:r>
            <a:r>
              <a:rPr lang="tr-TR" sz="2000" dirty="0">
                <a:latin typeface="Constantia" panose="02030602050306030303" pitchFamily="18" charset="0"/>
              </a:rPr>
              <a:t> İ, </a:t>
            </a:r>
            <a:r>
              <a:rPr lang="tr-TR" sz="2000" dirty="0" err="1">
                <a:latin typeface="Constantia" panose="02030602050306030303" pitchFamily="18" charset="0"/>
              </a:rPr>
              <a:t>Tavsanlı</a:t>
            </a:r>
            <a:r>
              <a:rPr lang="tr-TR" sz="2000" dirty="0">
                <a:latin typeface="Constantia" panose="02030602050306030303" pitchFamily="18" charset="0"/>
              </a:rPr>
              <a:t> H. A </a:t>
            </a:r>
            <a:r>
              <a:rPr lang="tr-TR" sz="2000" dirty="0" err="1">
                <a:latin typeface="Constantia" panose="02030602050306030303" pitchFamily="18" charset="0"/>
              </a:rPr>
              <a:t>Research</a:t>
            </a:r>
            <a:r>
              <a:rPr lang="tr-TR" sz="2000" dirty="0">
                <a:latin typeface="Constantia" panose="02030602050306030303" pitchFamily="18" charset="0"/>
              </a:rPr>
              <a:t> on </a:t>
            </a:r>
            <a:r>
              <a:rPr lang="tr-TR" sz="2000" dirty="0" err="1">
                <a:latin typeface="Constantia" panose="02030602050306030303" pitchFamily="18" charset="0"/>
              </a:rPr>
              <a:t>Determination</a:t>
            </a:r>
            <a:r>
              <a:rPr lang="tr-TR" sz="2000" dirty="0">
                <a:latin typeface="Constantia" panose="02030602050306030303" pitchFamily="18" charset="0"/>
              </a:rPr>
              <a:t> of </a:t>
            </a:r>
            <a:r>
              <a:rPr lang="tr-TR" sz="2000" dirty="0" err="1">
                <a:latin typeface="Constantia" panose="02030602050306030303" pitchFamily="18" charset="0"/>
              </a:rPr>
              <a:t>Changes</a:t>
            </a:r>
            <a:r>
              <a:rPr lang="tr-TR" sz="2000" dirty="0">
                <a:latin typeface="Constantia" panose="02030602050306030303" pitchFamily="18" charset="0"/>
              </a:rPr>
              <a:t> in </a:t>
            </a:r>
            <a:r>
              <a:rPr lang="tr-TR" sz="2000" dirty="0" err="1">
                <a:latin typeface="Constantia" panose="02030602050306030303" pitchFamily="18" charset="0"/>
              </a:rPr>
              <a:t>Properties</a:t>
            </a:r>
            <a:r>
              <a:rPr lang="tr-TR" sz="2000" dirty="0">
                <a:latin typeface="Constantia" panose="02030602050306030303" pitchFamily="18" charset="0"/>
              </a:rPr>
              <a:t> of </a:t>
            </a:r>
            <a:r>
              <a:rPr lang="tr-TR" sz="2000" dirty="0" err="1">
                <a:latin typeface="Constantia" panose="02030602050306030303" pitchFamily="18" charset="0"/>
              </a:rPr>
              <a:t>Sausages</a:t>
            </a:r>
            <a:r>
              <a:rPr lang="tr-TR" sz="2000" dirty="0">
                <a:latin typeface="Constantia" panose="02030602050306030303" pitchFamily="18" charset="0"/>
              </a:rPr>
              <a:t> </a:t>
            </a:r>
            <a:r>
              <a:rPr lang="tr-TR" sz="2000" dirty="0" err="1">
                <a:latin typeface="Constantia" panose="02030602050306030303" pitchFamily="18" charset="0"/>
              </a:rPr>
              <a:t>Ripened</a:t>
            </a:r>
            <a:r>
              <a:rPr lang="tr-TR" sz="2000" dirty="0">
                <a:latin typeface="Constantia" panose="02030602050306030303" pitchFamily="18" charset="0"/>
              </a:rPr>
              <a:t> </a:t>
            </a:r>
            <a:r>
              <a:rPr lang="tr-TR" sz="2000" dirty="0" err="1">
                <a:latin typeface="Constantia" panose="02030602050306030303" pitchFamily="18" charset="0"/>
              </a:rPr>
              <a:t>by</a:t>
            </a:r>
            <a:r>
              <a:rPr lang="tr-TR" sz="2000" dirty="0">
                <a:latin typeface="Constantia" panose="02030602050306030303" pitchFamily="18" charset="0"/>
              </a:rPr>
              <a:t> </a:t>
            </a:r>
            <a:r>
              <a:rPr lang="tr-TR" sz="2000" dirty="0" err="1">
                <a:latin typeface="Constantia" panose="02030602050306030303" pitchFamily="18" charset="0"/>
              </a:rPr>
              <a:t>Classical</a:t>
            </a:r>
            <a:r>
              <a:rPr lang="tr-TR" sz="2000" dirty="0">
                <a:latin typeface="Constantia" panose="02030602050306030303" pitchFamily="18" charset="0"/>
              </a:rPr>
              <a:t> </a:t>
            </a:r>
            <a:r>
              <a:rPr lang="tr-TR" sz="2000" dirty="0" err="1">
                <a:latin typeface="Constantia" panose="02030602050306030303" pitchFamily="18" charset="0"/>
              </a:rPr>
              <a:t>Type</a:t>
            </a:r>
            <a:r>
              <a:rPr lang="tr-TR" sz="2000" dirty="0">
                <a:latin typeface="Constantia" panose="02030602050306030303" pitchFamily="18" charset="0"/>
              </a:rPr>
              <a:t> </a:t>
            </a:r>
            <a:r>
              <a:rPr lang="tr-TR" sz="2000" dirty="0" err="1">
                <a:latin typeface="Constantia" panose="02030602050306030303" pitchFamily="18" charset="0"/>
              </a:rPr>
              <a:t>and</a:t>
            </a:r>
            <a:r>
              <a:rPr lang="tr-TR" sz="2000" dirty="0">
                <a:latin typeface="Constantia" panose="02030602050306030303" pitchFamily="18" charset="0"/>
              </a:rPr>
              <a:t> </a:t>
            </a:r>
            <a:r>
              <a:rPr lang="tr-TR" sz="2000" dirty="0" err="1">
                <a:latin typeface="Constantia" panose="02030602050306030303" pitchFamily="18" charset="0"/>
              </a:rPr>
              <a:t>Heat</a:t>
            </a:r>
            <a:r>
              <a:rPr lang="tr-TR" sz="2000" dirty="0">
                <a:latin typeface="Constantia" panose="02030602050306030303" pitchFamily="18" charset="0"/>
              </a:rPr>
              <a:t> </a:t>
            </a:r>
            <a:r>
              <a:rPr lang="tr-TR" sz="2000" dirty="0" err="1">
                <a:latin typeface="Constantia" panose="02030602050306030303" pitchFamily="18" charset="0"/>
              </a:rPr>
              <a:t>Treatment</a:t>
            </a:r>
            <a:r>
              <a:rPr lang="tr-TR" sz="2000" dirty="0">
                <a:latin typeface="Constantia" panose="02030602050306030303" pitchFamily="18" charset="0"/>
              </a:rPr>
              <a:t>. </a:t>
            </a:r>
            <a:r>
              <a:rPr lang="tr-TR" sz="2000" dirty="0" err="1">
                <a:latin typeface="Constantia" panose="02030602050306030303" pitchFamily="18" charset="0"/>
              </a:rPr>
              <a:t>Turkey</a:t>
            </a:r>
            <a:r>
              <a:rPr lang="tr-TR" sz="2000" dirty="0">
                <a:latin typeface="Constantia" panose="02030602050306030303" pitchFamily="18" charset="0"/>
              </a:rPr>
              <a:t> 9th </a:t>
            </a:r>
            <a:r>
              <a:rPr lang="tr-TR" sz="2000" dirty="0" err="1">
                <a:latin typeface="Constantia" panose="02030602050306030303" pitchFamily="18" charset="0"/>
              </a:rPr>
              <a:t>Food</a:t>
            </a:r>
            <a:r>
              <a:rPr lang="tr-TR" sz="2000" dirty="0">
                <a:latin typeface="Constantia" panose="02030602050306030303" pitchFamily="18" charset="0"/>
              </a:rPr>
              <a:t> </a:t>
            </a:r>
            <a:r>
              <a:rPr lang="tr-TR" sz="2000" dirty="0" err="1">
                <a:latin typeface="Constantia" panose="02030602050306030303" pitchFamily="18" charset="0"/>
              </a:rPr>
              <a:t>Congress</a:t>
            </a:r>
            <a:r>
              <a:rPr lang="tr-TR" sz="2000" dirty="0">
                <a:latin typeface="Constantia" panose="02030602050306030303" pitchFamily="18" charset="0"/>
              </a:rPr>
              <a:t>. </a:t>
            </a:r>
            <a:r>
              <a:rPr lang="tr-TR" sz="2000" dirty="0" err="1">
                <a:latin typeface="Constantia" panose="02030602050306030303" pitchFamily="18" charset="0"/>
              </a:rPr>
              <a:t>Balikesir</a:t>
            </a:r>
            <a:r>
              <a:rPr lang="tr-TR" sz="2000" dirty="0">
                <a:latin typeface="Constantia" panose="02030602050306030303" pitchFamily="18" charset="0"/>
              </a:rPr>
              <a:t> </a:t>
            </a:r>
            <a:r>
              <a:rPr lang="tr-TR" sz="2000" dirty="0" err="1">
                <a:latin typeface="Constantia" panose="02030602050306030303" pitchFamily="18" charset="0"/>
              </a:rPr>
              <a:t>Univ</a:t>
            </a:r>
            <a:r>
              <a:rPr lang="tr-TR" sz="2000" dirty="0">
                <a:latin typeface="Constantia" panose="02030602050306030303" pitchFamily="18" charset="0"/>
              </a:rPr>
              <a:t> Susurluk </a:t>
            </a:r>
            <a:r>
              <a:rPr lang="tr-TR" sz="2000" dirty="0" err="1">
                <a:latin typeface="Constantia" panose="02030602050306030303" pitchFamily="18" charset="0"/>
              </a:rPr>
              <a:t>Vocational</a:t>
            </a:r>
            <a:r>
              <a:rPr lang="tr-TR" sz="2000" dirty="0">
                <a:latin typeface="Constantia" panose="02030602050306030303" pitchFamily="18" charset="0"/>
              </a:rPr>
              <a:t> High School, Susurluk, </a:t>
            </a:r>
            <a:r>
              <a:rPr lang="tr-TR" sz="2000" dirty="0" err="1">
                <a:latin typeface="Constantia" panose="02030602050306030303" pitchFamily="18" charset="0"/>
              </a:rPr>
              <a:t>Balikesir</a:t>
            </a:r>
            <a:r>
              <a:rPr lang="tr-TR" sz="2000" dirty="0">
                <a:latin typeface="Constantia" panose="02030602050306030303" pitchFamily="18" charset="0"/>
              </a:rPr>
              <a:t>. 2006; 24-26</a:t>
            </a:r>
            <a:r>
              <a:rPr lang="tr-TR" sz="2000" dirty="0" smtClean="0">
                <a:latin typeface="Constantia" panose="02030602050306030303" pitchFamily="18" charset="0"/>
              </a:rPr>
              <a:t>.</a:t>
            </a:r>
            <a:endParaRPr lang="tr-TR" sz="2000" dirty="0">
              <a:latin typeface="Constantia" panose="02030602050306030303" pitchFamily="18" charset="0"/>
            </a:endParaRPr>
          </a:p>
          <a:p>
            <a:pPr algn="just"/>
            <a:r>
              <a:rPr lang="tr-TR" sz="2000" dirty="0" err="1">
                <a:latin typeface="Constantia" panose="02030602050306030303" pitchFamily="18" charset="0"/>
              </a:rPr>
              <a:t>Essid</a:t>
            </a:r>
            <a:r>
              <a:rPr lang="tr-TR" sz="2000" dirty="0">
                <a:latin typeface="Constantia" panose="02030602050306030303" pitchFamily="18" charset="0"/>
              </a:rPr>
              <a:t> I, </a:t>
            </a:r>
            <a:r>
              <a:rPr lang="tr-TR" sz="2000" dirty="0" err="1">
                <a:latin typeface="Constantia" panose="02030602050306030303" pitchFamily="18" charset="0"/>
              </a:rPr>
              <a:t>Hassouna</a:t>
            </a:r>
            <a:r>
              <a:rPr lang="tr-TR" sz="2000" dirty="0">
                <a:latin typeface="Constantia" panose="02030602050306030303" pitchFamily="18" charset="0"/>
              </a:rPr>
              <a:t> H. </a:t>
            </a:r>
            <a:r>
              <a:rPr lang="tr-TR" sz="2000" dirty="0" err="1">
                <a:latin typeface="Constantia" panose="02030602050306030303" pitchFamily="18" charset="0"/>
              </a:rPr>
              <a:t>Effect</a:t>
            </a:r>
            <a:r>
              <a:rPr lang="tr-TR" sz="2000" dirty="0">
                <a:latin typeface="Constantia" panose="02030602050306030303" pitchFamily="18" charset="0"/>
              </a:rPr>
              <a:t> of </a:t>
            </a:r>
            <a:r>
              <a:rPr lang="tr-TR" sz="2000" dirty="0" err="1">
                <a:latin typeface="Constantia" panose="02030602050306030303" pitchFamily="18" charset="0"/>
              </a:rPr>
              <a:t>inoculation</a:t>
            </a:r>
            <a:r>
              <a:rPr lang="tr-TR" sz="2000" dirty="0">
                <a:latin typeface="Constantia" panose="02030602050306030303" pitchFamily="18" charset="0"/>
              </a:rPr>
              <a:t> of </a:t>
            </a:r>
            <a:r>
              <a:rPr lang="tr-TR" sz="2000" dirty="0" err="1">
                <a:latin typeface="Constantia" panose="02030602050306030303" pitchFamily="18" charset="0"/>
              </a:rPr>
              <a:t>selected</a:t>
            </a:r>
            <a:r>
              <a:rPr lang="tr-TR" sz="2000" dirty="0">
                <a:latin typeface="Constantia" panose="02030602050306030303" pitchFamily="18" charset="0"/>
              </a:rPr>
              <a:t> </a:t>
            </a:r>
            <a:r>
              <a:rPr lang="tr-TR" sz="2000" dirty="0" err="1">
                <a:latin typeface="Constantia" panose="02030602050306030303" pitchFamily="18" charset="0"/>
              </a:rPr>
              <a:t>Staphylococcus</a:t>
            </a:r>
            <a:r>
              <a:rPr lang="tr-TR" sz="2000" dirty="0">
                <a:latin typeface="Constantia" panose="02030602050306030303" pitchFamily="18" charset="0"/>
              </a:rPr>
              <a:t> </a:t>
            </a:r>
            <a:r>
              <a:rPr lang="tr-TR" sz="2000" dirty="0" err="1">
                <a:latin typeface="Constantia" panose="02030602050306030303" pitchFamily="18" charset="0"/>
              </a:rPr>
              <a:t>xylosus</a:t>
            </a:r>
            <a:r>
              <a:rPr lang="tr-TR" sz="2000" dirty="0">
                <a:latin typeface="Constantia" panose="02030602050306030303" pitchFamily="18" charset="0"/>
              </a:rPr>
              <a:t> and </a:t>
            </a:r>
            <a:r>
              <a:rPr lang="tr-TR" sz="2000" dirty="0" err="1">
                <a:latin typeface="Constantia" panose="02030602050306030303" pitchFamily="18" charset="0"/>
              </a:rPr>
              <a:t>Lactobacillus</a:t>
            </a:r>
            <a:r>
              <a:rPr lang="tr-TR" sz="2000" dirty="0">
                <a:latin typeface="Constantia" panose="02030602050306030303" pitchFamily="18" charset="0"/>
              </a:rPr>
              <a:t> </a:t>
            </a:r>
            <a:r>
              <a:rPr lang="tr-TR" sz="2000" dirty="0" err="1">
                <a:latin typeface="Constantia" panose="02030602050306030303" pitchFamily="18" charset="0"/>
              </a:rPr>
              <a:t>plantarum</a:t>
            </a:r>
            <a:r>
              <a:rPr lang="tr-TR" sz="2000" dirty="0">
                <a:latin typeface="Constantia" panose="02030602050306030303" pitchFamily="18" charset="0"/>
              </a:rPr>
              <a:t> </a:t>
            </a:r>
            <a:r>
              <a:rPr lang="tr-TR" sz="2000" dirty="0" err="1">
                <a:latin typeface="Constantia" panose="02030602050306030303" pitchFamily="18" charset="0"/>
              </a:rPr>
              <a:t>strains</a:t>
            </a:r>
            <a:r>
              <a:rPr lang="tr-TR" sz="2000" dirty="0">
                <a:latin typeface="Constantia" panose="02030602050306030303" pitchFamily="18" charset="0"/>
              </a:rPr>
              <a:t> on </a:t>
            </a:r>
            <a:r>
              <a:rPr lang="tr-TR" sz="2000" dirty="0" err="1">
                <a:latin typeface="Constantia" panose="02030602050306030303" pitchFamily="18" charset="0"/>
              </a:rPr>
              <a:t>biochemical</a:t>
            </a:r>
            <a:r>
              <a:rPr lang="tr-TR" sz="2000" dirty="0">
                <a:latin typeface="Constantia" panose="02030602050306030303" pitchFamily="18" charset="0"/>
              </a:rPr>
              <a:t>, </a:t>
            </a:r>
            <a:r>
              <a:rPr lang="tr-TR" sz="2000" dirty="0" err="1">
                <a:latin typeface="Constantia" panose="02030602050306030303" pitchFamily="18" charset="0"/>
              </a:rPr>
              <a:t>microbiological</a:t>
            </a:r>
            <a:r>
              <a:rPr lang="tr-TR" sz="2000" dirty="0">
                <a:latin typeface="Constantia" panose="02030602050306030303" pitchFamily="18" charset="0"/>
              </a:rPr>
              <a:t> and </a:t>
            </a:r>
            <a:r>
              <a:rPr lang="tr-TR" sz="2000" dirty="0" err="1">
                <a:latin typeface="Constantia" panose="02030602050306030303" pitchFamily="18" charset="0"/>
              </a:rPr>
              <a:t>textural</a:t>
            </a:r>
            <a:r>
              <a:rPr lang="tr-TR" sz="2000" dirty="0">
                <a:latin typeface="Constantia" panose="02030602050306030303" pitchFamily="18" charset="0"/>
              </a:rPr>
              <a:t> </a:t>
            </a:r>
            <a:r>
              <a:rPr lang="tr-TR" sz="2000" dirty="0" err="1">
                <a:latin typeface="Constantia" panose="02030602050306030303" pitchFamily="18" charset="0"/>
              </a:rPr>
              <a:t>characteristics</a:t>
            </a:r>
            <a:r>
              <a:rPr lang="tr-TR" sz="2000" dirty="0">
                <a:latin typeface="Constantia" panose="02030602050306030303" pitchFamily="18" charset="0"/>
              </a:rPr>
              <a:t> of a </a:t>
            </a:r>
            <a:r>
              <a:rPr lang="tr-TR" sz="2000" dirty="0" err="1">
                <a:latin typeface="Constantia" panose="02030602050306030303" pitchFamily="18" charset="0"/>
              </a:rPr>
              <a:t>Tunisian</a:t>
            </a:r>
            <a:r>
              <a:rPr lang="tr-TR" sz="2000" dirty="0">
                <a:latin typeface="Constantia" panose="02030602050306030303" pitchFamily="18" charset="0"/>
              </a:rPr>
              <a:t> </a:t>
            </a:r>
            <a:r>
              <a:rPr lang="tr-TR" sz="2000" dirty="0" err="1">
                <a:latin typeface="Constantia" panose="02030602050306030303" pitchFamily="18" charset="0"/>
              </a:rPr>
              <a:t>dry</a:t>
            </a:r>
            <a:r>
              <a:rPr lang="tr-TR" sz="2000" dirty="0">
                <a:latin typeface="Constantia" panose="02030602050306030303" pitchFamily="18" charset="0"/>
              </a:rPr>
              <a:t> </a:t>
            </a:r>
            <a:r>
              <a:rPr lang="tr-TR" sz="2000" dirty="0" err="1">
                <a:latin typeface="Constantia" panose="02030602050306030303" pitchFamily="18" charset="0"/>
              </a:rPr>
              <a:t>fermented</a:t>
            </a:r>
            <a:r>
              <a:rPr lang="tr-TR" sz="2000" dirty="0">
                <a:latin typeface="Constantia" panose="02030602050306030303" pitchFamily="18" charset="0"/>
              </a:rPr>
              <a:t> </a:t>
            </a:r>
            <a:r>
              <a:rPr lang="tr-TR" sz="2000" dirty="0" err="1">
                <a:latin typeface="Constantia" panose="02030602050306030303" pitchFamily="18" charset="0"/>
              </a:rPr>
              <a:t>sausage</a:t>
            </a:r>
            <a:r>
              <a:rPr lang="tr-TR" sz="2000" dirty="0">
                <a:latin typeface="Constantia" panose="02030602050306030303" pitchFamily="18" charset="0"/>
              </a:rPr>
              <a:t>. </a:t>
            </a:r>
            <a:r>
              <a:rPr lang="tr-TR" sz="2000" dirty="0" err="1">
                <a:latin typeface="Constantia" panose="02030602050306030303" pitchFamily="18" charset="0"/>
              </a:rPr>
              <a:t>Food</a:t>
            </a:r>
            <a:r>
              <a:rPr lang="tr-TR" sz="2000" dirty="0">
                <a:latin typeface="Constantia" panose="02030602050306030303" pitchFamily="18" charset="0"/>
              </a:rPr>
              <a:t> Control. 2013; 32: 707-714.</a:t>
            </a:r>
          </a:p>
          <a:p>
            <a:pPr algn="just"/>
            <a:endParaRPr lang="tr-TR" sz="2000" dirty="0">
              <a:latin typeface="Constantia" panose="02030602050306030303" pitchFamily="18" charset="0"/>
            </a:endParaRPr>
          </a:p>
          <a:p>
            <a:endParaRPr lang="tr-TR" dirty="0"/>
          </a:p>
        </p:txBody>
      </p:sp>
      <p:sp>
        <p:nvSpPr>
          <p:cNvPr id="4" name="Title 1"/>
          <p:cNvSpPr>
            <a:spLocks noGrp="1"/>
          </p:cNvSpPr>
          <p:nvPr>
            <p:ph type="title"/>
          </p:nvPr>
        </p:nvSpPr>
        <p:spPr>
          <a:xfrm>
            <a:off x="1690255" y="623455"/>
            <a:ext cx="2452802" cy="651164"/>
          </a:xfrm>
        </p:spPr>
        <p:txBody>
          <a:bodyPr/>
          <a:lstStyle/>
          <a:p>
            <a:r>
              <a:rPr lang="tr-TR" b="1" dirty="0" err="1" smtClean="0">
                <a:latin typeface="Times New Roman" panose="02020603050405020304" pitchFamily="18" charset="0"/>
                <a:cs typeface="Times New Roman" panose="02020603050405020304" pitchFamily="18" charset="0"/>
              </a:rPr>
              <a:t>References</a:t>
            </a:r>
            <a:endParaRPr lang="en-IN" b="1" dirty="0">
              <a:latin typeface="Constantia" panose="02030602050306030303" pitchFamily="18" charset="0"/>
            </a:endParaRPr>
          </a:p>
        </p:txBody>
      </p:sp>
    </p:spTree>
    <p:extLst>
      <p:ext uri="{BB962C8B-B14F-4D97-AF65-F5344CB8AC3E}">
        <p14:creationId xmlns:p14="http://schemas.microsoft.com/office/powerpoint/2010/main" val="149005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etin kutusu 16"/>
          <p:cNvSpPr txBox="1"/>
          <p:nvPr/>
        </p:nvSpPr>
        <p:spPr>
          <a:xfrm>
            <a:off x="2554340" y="2539029"/>
            <a:ext cx="8368145" cy="1200329"/>
          </a:xfrm>
          <a:prstGeom prst="rect">
            <a:avLst/>
          </a:prstGeom>
          <a:noFill/>
        </p:spPr>
        <p:txBody>
          <a:bodyPr wrap="square" rtlCol="0">
            <a:spAutoFit/>
          </a:bodyPr>
          <a:lstStyle/>
          <a:p>
            <a:r>
              <a:rPr lang="en-US" sz="3600" b="1" dirty="0">
                <a:solidFill>
                  <a:srgbClr val="C00000"/>
                </a:solidFill>
                <a:latin typeface="Constantia" panose="02030602050306030303" pitchFamily="18" charset="0"/>
              </a:rPr>
              <a:t>Thank you for your patience and attention</a:t>
            </a:r>
            <a:r>
              <a:rPr lang="tr-TR" sz="3600" b="1" dirty="0" smtClean="0">
                <a:solidFill>
                  <a:srgbClr val="C00000"/>
                </a:solidFill>
                <a:latin typeface="Constantia" panose="02030602050306030303" pitchFamily="18" charset="0"/>
              </a:rPr>
              <a:t>…</a:t>
            </a:r>
            <a:endParaRPr lang="tr-TR" sz="3600" b="1" dirty="0">
              <a:solidFill>
                <a:srgbClr val="C00000"/>
              </a:solidFill>
              <a:latin typeface="Constantia" panose="02030602050306030303" pitchFamily="18" charset="0"/>
            </a:endParaRPr>
          </a:p>
        </p:txBody>
      </p:sp>
    </p:spTree>
    <p:extLst>
      <p:ext uri="{BB962C8B-B14F-4D97-AF65-F5344CB8AC3E}">
        <p14:creationId xmlns:p14="http://schemas.microsoft.com/office/powerpoint/2010/main" val="3351053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592925" y="624110"/>
            <a:ext cx="8911687" cy="969163"/>
          </a:xfrm>
        </p:spPr>
        <p:txBody>
          <a:bodyPr/>
          <a:lstStyle/>
          <a:p>
            <a:r>
              <a:rPr lang="tr-TR" sz="3200" b="1" dirty="0" smtClean="0">
                <a:latin typeface="Times New Roman" panose="02020603050405020304" pitchFamily="18" charset="0"/>
                <a:cs typeface="Times New Roman" panose="02020603050405020304" pitchFamily="18" charset="0"/>
              </a:rPr>
              <a:t>Sucuk</a:t>
            </a:r>
            <a:endParaRPr lang="tr-TR" dirty="0">
              <a:solidFill>
                <a:schemeClr val="tx1"/>
              </a:solidFill>
              <a:latin typeface="Constantia" panose="02030602050306030303" pitchFamily="18" charset="0"/>
            </a:endParaRPr>
          </a:p>
        </p:txBody>
      </p:sp>
      <p:sp>
        <p:nvSpPr>
          <p:cNvPr id="3" name="İçerik Yer Tutucusu 2"/>
          <p:cNvSpPr>
            <a:spLocks noGrp="1"/>
          </p:cNvSpPr>
          <p:nvPr>
            <p:ph idx="1"/>
          </p:nvPr>
        </p:nvSpPr>
        <p:spPr>
          <a:xfrm>
            <a:off x="1587261" y="1459244"/>
            <a:ext cx="9917352" cy="3000461"/>
          </a:xfrm>
        </p:spPr>
        <p:txBody>
          <a:bodyPr>
            <a:noAutofit/>
          </a:bodyPr>
          <a:lstStyle/>
          <a:p>
            <a:pPr algn="just"/>
            <a:r>
              <a:rPr lang="tr-TR" i="1" dirty="0" smtClean="0">
                <a:solidFill>
                  <a:schemeClr val="tx1"/>
                </a:solidFill>
                <a:latin typeface="Constantia" panose="02030602050306030303" pitchFamily="18" charset="0"/>
              </a:rPr>
              <a:t>L</a:t>
            </a:r>
            <a:r>
              <a:rPr lang="en-US" i="1" dirty="0" err="1" smtClean="0">
                <a:solidFill>
                  <a:schemeClr val="tx1"/>
                </a:solidFill>
                <a:latin typeface="Constantia" panose="02030602050306030303" pitchFamily="18" charset="0"/>
              </a:rPr>
              <a:t>actobacilli</a:t>
            </a:r>
            <a:r>
              <a:rPr lang="en-US" dirty="0">
                <a:solidFill>
                  <a:schemeClr val="tx1"/>
                </a:solidFill>
                <a:latin typeface="Constantia" panose="02030602050306030303" pitchFamily="18" charset="0"/>
              </a:rPr>
              <a:t>, </a:t>
            </a:r>
            <a:r>
              <a:rPr lang="tr-TR" i="1" dirty="0">
                <a:solidFill>
                  <a:schemeClr val="tx1"/>
                </a:solidFill>
                <a:latin typeface="Constantia" panose="02030602050306030303" pitchFamily="18" charset="0"/>
              </a:rPr>
              <a:t>M</a:t>
            </a:r>
            <a:r>
              <a:rPr lang="en-US" i="1" dirty="0" err="1" smtClean="0">
                <a:solidFill>
                  <a:schemeClr val="tx1"/>
                </a:solidFill>
                <a:latin typeface="Constantia" panose="02030602050306030303" pitchFamily="18" charset="0"/>
              </a:rPr>
              <a:t>icrococci</a:t>
            </a:r>
            <a:r>
              <a:rPr lang="en-US" dirty="0">
                <a:solidFill>
                  <a:schemeClr val="tx1"/>
                </a:solidFill>
                <a:latin typeface="Constantia" panose="02030602050306030303" pitchFamily="18" charset="0"/>
              </a:rPr>
              <a:t>, </a:t>
            </a:r>
            <a:r>
              <a:rPr lang="tr-TR" i="1" dirty="0">
                <a:solidFill>
                  <a:schemeClr val="tx1"/>
                </a:solidFill>
                <a:latin typeface="Constantia" panose="02030602050306030303" pitchFamily="18" charset="0"/>
              </a:rPr>
              <a:t>P</a:t>
            </a:r>
            <a:r>
              <a:rPr lang="en-US" i="1" dirty="0" err="1" smtClean="0">
                <a:solidFill>
                  <a:schemeClr val="tx1"/>
                </a:solidFill>
                <a:latin typeface="Constantia" panose="02030602050306030303" pitchFamily="18" charset="0"/>
              </a:rPr>
              <a:t>ediococci</a:t>
            </a:r>
            <a:r>
              <a:rPr lang="tr-TR" dirty="0">
                <a:solidFill>
                  <a:schemeClr val="tx1"/>
                </a:solidFill>
                <a:latin typeface="Constantia" panose="02030602050306030303" pitchFamily="18" charset="0"/>
              </a:rPr>
              <a:t>,</a:t>
            </a:r>
            <a:r>
              <a:rPr lang="en-US" dirty="0" smtClean="0">
                <a:solidFill>
                  <a:schemeClr val="tx1"/>
                </a:solidFill>
                <a:latin typeface="Constantia" panose="02030602050306030303" pitchFamily="18" charset="0"/>
              </a:rPr>
              <a:t> </a:t>
            </a:r>
            <a:r>
              <a:rPr lang="en-US" dirty="0">
                <a:solidFill>
                  <a:schemeClr val="tx1"/>
                </a:solidFill>
                <a:latin typeface="Constantia" panose="02030602050306030303" pitchFamily="18" charset="0"/>
              </a:rPr>
              <a:t>some molds and yeasts </a:t>
            </a:r>
            <a:r>
              <a:rPr lang="en-US" dirty="0" smtClean="0">
                <a:solidFill>
                  <a:schemeClr val="tx1"/>
                </a:solidFill>
                <a:latin typeface="Constantia" panose="02030602050306030303" pitchFamily="18" charset="0"/>
              </a:rPr>
              <a:t>were</a:t>
            </a:r>
            <a:r>
              <a:rPr lang="tr-TR" dirty="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found</a:t>
            </a:r>
            <a:r>
              <a:rPr lang="tr-TR" dirty="0" smtClean="0">
                <a:solidFill>
                  <a:schemeClr val="tx1"/>
                </a:solidFill>
                <a:latin typeface="Constantia" panose="02030602050306030303" pitchFamily="18" charset="0"/>
              </a:rPr>
              <a:t> to be</a:t>
            </a:r>
            <a:r>
              <a:rPr lang="en-US" dirty="0" smtClean="0">
                <a:solidFill>
                  <a:schemeClr val="tx1"/>
                </a:solidFill>
                <a:latin typeface="Constantia" panose="02030602050306030303" pitchFamily="18" charset="0"/>
              </a:rPr>
              <a:t> </a:t>
            </a:r>
            <a:r>
              <a:rPr lang="en-US" dirty="0">
                <a:solidFill>
                  <a:schemeClr val="tx1"/>
                </a:solidFill>
                <a:latin typeface="Constantia" panose="02030602050306030303" pitchFamily="18" charset="0"/>
              </a:rPr>
              <a:t>dominant in </a:t>
            </a:r>
            <a:r>
              <a:rPr lang="tr-TR" dirty="0" err="1" smtClean="0">
                <a:solidFill>
                  <a:schemeClr val="tx1"/>
                </a:solidFill>
                <a:latin typeface="Constantia" panose="02030602050306030303" pitchFamily="18" charset="0"/>
              </a:rPr>
              <a:t>the</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fermented </a:t>
            </a:r>
            <a:r>
              <a:rPr lang="en-US" dirty="0" err="1" smtClean="0">
                <a:solidFill>
                  <a:schemeClr val="tx1"/>
                </a:solidFill>
                <a:latin typeface="Constantia" panose="02030602050306030303" pitchFamily="18" charset="0"/>
              </a:rPr>
              <a:t>sucuk</a:t>
            </a:r>
            <a:r>
              <a:rPr lang="tr-TR" dirty="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ripened</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under</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natural</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conditions</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a:t>
            </a:r>
            <a:r>
              <a:rPr lang="en-US" dirty="0" err="1" smtClean="0">
                <a:solidFill>
                  <a:schemeClr val="tx1"/>
                </a:solidFill>
                <a:latin typeface="Constantia" panose="02030602050306030303" pitchFamily="18" charset="0"/>
              </a:rPr>
              <a:t>Sağdıç</a:t>
            </a:r>
            <a:r>
              <a:rPr lang="en-US" dirty="0">
                <a:solidFill>
                  <a:schemeClr val="tx1"/>
                </a:solidFill>
                <a:latin typeface="Constantia" panose="02030602050306030303" pitchFamily="18" charset="0"/>
              </a:rPr>
              <a:t>, 2014</a:t>
            </a:r>
            <a:r>
              <a:rPr lang="en-US" dirty="0" smtClean="0">
                <a:solidFill>
                  <a:schemeClr val="tx1"/>
                </a:solidFill>
                <a:latin typeface="Constantia" panose="02030602050306030303" pitchFamily="18" charset="0"/>
              </a:rPr>
              <a:t>).</a:t>
            </a:r>
            <a:endParaRPr lang="tr-TR" dirty="0" smtClean="0">
              <a:solidFill>
                <a:schemeClr val="tx1"/>
              </a:solidFill>
              <a:latin typeface="Constantia" panose="02030602050306030303" pitchFamily="18" charset="0"/>
            </a:endParaRPr>
          </a:p>
          <a:p>
            <a:pPr algn="just"/>
            <a:r>
              <a:rPr lang="en-US" dirty="0">
                <a:solidFill>
                  <a:schemeClr val="tx1"/>
                </a:solidFill>
                <a:latin typeface="Constantia" panose="02030602050306030303" pitchFamily="18" charset="0"/>
              </a:rPr>
              <a:t>These  </a:t>
            </a:r>
            <a:r>
              <a:rPr lang="en-US" dirty="0" smtClean="0">
                <a:solidFill>
                  <a:schemeClr val="tx1"/>
                </a:solidFill>
                <a:latin typeface="Constantia" panose="02030602050306030303" pitchFamily="18" charset="0"/>
              </a:rPr>
              <a:t>microorganisms</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are</a:t>
            </a:r>
            <a:r>
              <a:rPr lang="en-US" dirty="0" smtClean="0">
                <a:solidFill>
                  <a:schemeClr val="tx1"/>
                </a:solidFill>
                <a:latin typeface="Constantia" panose="02030602050306030303" pitchFamily="18" charset="0"/>
              </a:rPr>
              <a:t> </a:t>
            </a:r>
            <a:r>
              <a:rPr lang="en-US" dirty="0">
                <a:solidFill>
                  <a:schemeClr val="tx1"/>
                </a:solidFill>
                <a:latin typeface="Constantia" panose="02030602050306030303" pitchFamily="18" charset="0"/>
              </a:rPr>
              <a:t>used as starter cultures and probiotics in fermented products due to </a:t>
            </a:r>
            <a:r>
              <a:rPr lang="en-US" dirty="0" smtClean="0">
                <a:solidFill>
                  <a:schemeClr val="tx1"/>
                </a:solidFill>
                <a:latin typeface="Constantia" panose="02030602050306030303" pitchFamily="18" charset="0"/>
              </a:rPr>
              <a:t>their</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positive</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contribution</a:t>
            </a:r>
            <a:r>
              <a:rPr lang="tr-TR" dirty="0" smtClean="0">
                <a:solidFill>
                  <a:schemeClr val="tx1"/>
                </a:solidFill>
                <a:latin typeface="Constantia" panose="02030602050306030303" pitchFamily="18" charset="0"/>
              </a:rPr>
              <a:t> to </a:t>
            </a:r>
            <a:r>
              <a:rPr lang="tr-TR" dirty="0" err="1" smtClean="0">
                <a:solidFill>
                  <a:schemeClr val="tx1"/>
                </a:solidFill>
                <a:latin typeface="Constantia" panose="02030602050306030303" pitchFamily="18" charset="0"/>
              </a:rPr>
              <a:t>the</a:t>
            </a:r>
            <a:r>
              <a:rPr lang="tr-TR" dirty="0" smtClean="0">
                <a:solidFill>
                  <a:schemeClr val="tx1"/>
                </a:solidFill>
                <a:latin typeface="Constantia" panose="02030602050306030303" pitchFamily="18" charset="0"/>
              </a:rPr>
              <a:t> final </a:t>
            </a:r>
            <a:r>
              <a:rPr lang="tr-TR" dirty="0" err="1" smtClean="0">
                <a:solidFill>
                  <a:schemeClr val="tx1"/>
                </a:solidFill>
                <a:latin typeface="Constantia" panose="02030602050306030303" pitchFamily="18" charset="0"/>
              </a:rPr>
              <a:t>product</a:t>
            </a:r>
            <a:r>
              <a:rPr lang="tr-TR" dirty="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(Rocha </a:t>
            </a:r>
            <a:r>
              <a:rPr lang="en-US" dirty="0">
                <a:solidFill>
                  <a:schemeClr val="tx1"/>
                </a:solidFill>
                <a:latin typeface="Constantia" panose="02030602050306030303" pitchFamily="18" charset="0"/>
              </a:rPr>
              <a:t>&amp; Elias, 2016). In </a:t>
            </a:r>
            <a:r>
              <a:rPr lang="tr-TR" dirty="0" err="1" smtClean="0">
                <a:solidFill>
                  <a:schemeClr val="tx1"/>
                </a:solidFill>
                <a:latin typeface="Constantia" panose="02030602050306030303" pitchFamily="18" charset="0"/>
              </a:rPr>
              <a:t>the</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fermented </a:t>
            </a:r>
            <a:r>
              <a:rPr lang="en-US" dirty="0">
                <a:solidFill>
                  <a:schemeClr val="tx1"/>
                </a:solidFill>
                <a:latin typeface="Constantia" panose="02030602050306030303" pitchFamily="18" charset="0"/>
              </a:rPr>
              <a:t>s</a:t>
            </a:r>
            <a:r>
              <a:rPr lang="tr-TR" dirty="0" err="1">
                <a:solidFill>
                  <a:schemeClr val="tx1"/>
                </a:solidFill>
                <a:latin typeface="Constantia" panose="02030602050306030303" pitchFamily="18" charset="0"/>
              </a:rPr>
              <a:t>ucuk</a:t>
            </a:r>
            <a:r>
              <a:rPr lang="en-US" dirty="0">
                <a:solidFill>
                  <a:schemeClr val="tx1"/>
                </a:solidFill>
                <a:latin typeface="Constantia" panose="02030602050306030303" pitchFamily="18" charset="0"/>
              </a:rPr>
              <a:t>s, it is reported that </a:t>
            </a:r>
            <a:r>
              <a:rPr lang="en-US" i="1" dirty="0" smtClean="0">
                <a:solidFill>
                  <a:schemeClr val="tx1"/>
                </a:solidFill>
                <a:latin typeface="Constantia" panose="02030602050306030303" pitchFamily="18" charset="0"/>
              </a:rPr>
              <a:t>Lactobacilli</a:t>
            </a:r>
            <a:r>
              <a:rPr lang="en-US" dirty="0" smtClean="0">
                <a:solidFill>
                  <a:schemeClr val="tx1"/>
                </a:solidFill>
                <a:latin typeface="Constantia" panose="02030602050306030303" pitchFamily="18" charset="0"/>
              </a:rPr>
              <a:t> </a:t>
            </a:r>
            <a:r>
              <a:rPr lang="tr-TR" dirty="0">
                <a:solidFill>
                  <a:schemeClr val="tx1"/>
                </a:solidFill>
                <a:latin typeface="Constantia" panose="02030602050306030303" pitchFamily="18" charset="0"/>
              </a:rPr>
              <a:t>a</a:t>
            </a:r>
            <a:r>
              <a:rPr lang="en-US" dirty="0" err="1" smtClean="0">
                <a:solidFill>
                  <a:schemeClr val="tx1"/>
                </a:solidFill>
                <a:latin typeface="Constantia" panose="02030602050306030303" pitchFamily="18" charset="0"/>
              </a:rPr>
              <a:t>fffect</a:t>
            </a:r>
            <a:r>
              <a:rPr lang="en-US" dirty="0" smtClean="0">
                <a:solidFill>
                  <a:schemeClr val="tx1"/>
                </a:solidFill>
                <a:latin typeface="Constantia" panose="02030602050306030303" pitchFamily="18" charset="0"/>
              </a:rPr>
              <a:t> </a:t>
            </a:r>
            <a:r>
              <a:rPr lang="en-US" dirty="0">
                <a:solidFill>
                  <a:schemeClr val="tx1"/>
                </a:solidFill>
                <a:latin typeface="Constantia" panose="02030602050306030303" pitchFamily="18" charset="0"/>
              </a:rPr>
              <a:t>directly in pH reduction and aroma formation and indirectly color formation</a:t>
            </a:r>
            <a:r>
              <a:rPr lang="tr-TR" dirty="0">
                <a:solidFill>
                  <a:schemeClr val="tx1"/>
                </a:solidFill>
                <a:latin typeface="Constantia" panose="02030602050306030303" pitchFamily="18" charset="0"/>
              </a:rPr>
              <a:t>.</a:t>
            </a:r>
            <a:r>
              <a:rPr lang="en-US" dirty="0">
                <a:solidFill>
                  <a:schemeClr val="tx1"/>
                </a:solidFill>
                <a:latin typeface="Constantia" panose="02030602050306030303" pitchFamily="18" charset="0"/>
              </a:rPr>
              <a:t> </a:t>
            </a:r>
            <a:r>
              <a:rPr lang="en-US" i="1" dirty="0">
                <a:solidFill>
                  <a:schemeClr val="tx1"/>
                </a:solidFill>
                <a:latin typeface="Constantia" panose="02030602050306030303" pitchFamily="18" charset="0"/>
              </a:rPr>
              <a:t>Micrococci</a:t>
            </a:r>
            <a:r>
              <a:rPr lang="en-US" dirty="0">
                <a:solidFill>
                  <a:schemeClr val="tx1"/>
                </a:solidFill>
                <a:latin typeface="Constantia" panose="02030602050306030303" pitchFamily="18" charset="0"/>
              </a:rPr>
              <a:t> and </a:t>
            </a:r>
            <a:r>
              <a:rPr lang="en-US" i="1" dirty="0">
                <a:solidFill>
                  <a:schemeClr val="tx1"/>
                </a:solidFill>
                <a:latin typeface="Constantia" panose="02030602050306030303" pitchFamily="18" charset="0"/>
              </a:rPr>
              <a:t>Staphylococci</a:t>
            </a:r>
            <a:r>
              <a:rPr lang="en-US" dirty="0">
                <a:solidFill>
                  <a:schemeClr val="tx1"/>
                </a:solidFill>
                <a:latin typeface="Constantia" panose="02030602050306030303" pitchFamily="18" charset="0"/>
              </a:rPr>
              <a:t> play a role in the formation of color and aroma by reducing the nitrate. Therefore, in many countries these microorganisms are used extensively as starter cultures, to control fermentation in s</a:t>
            </a:r>
            <a:r>
              <a:rPr lang="tr-TR" dirty="0" err="1">
                <a:solidFill>
                  <a:schemeClr val="tx1"/>
                </a:solidFill>
                <a:latin typeface="Constantia" panose="02030602050306030303" pitchFamily="18" charset="0"/>
              </a:rPr>
              <a:t>uc</a:t>
            </a:r>
            <a:r>
              <a:rPr lang="en-US" dirty="0" err="1">
                <a:solidFill>
                  <a:schemeClr val="tx1"/>
                </a:solidFill>
                <a:latin typeface="Constantia" panose="02030602050306030303" pitchFamily="18" charset="0"/>
              </a:rPr>
              <a:t>uks</a:t>
            </a:r>
            <a:r>
              <a:rPr lang="en-US" dirty="0">
                <a:solidFill>
                  <a:schemeClr val="tx1"/>
                </a:solidFill>
                <a:latin typeface="Constantia" panose="02030602050306030303" pitchFamily="18" charset="0"/>
              </a:rPr>
              <a:t>, shorten the ripening period, and obtain standard type </a:t>
            </a:r>
            <a:r>
              <a:rPr lang="en-US" dirty="0" smtClean="0">
                <a:solidFill>
                  <a:schemeClr val="tx1"/>
                </a:solidFill>
                <a:latin typeface="Constantia" panose="02030602050306030303" pitchFamily="18" charset="0"/>
              </a:rPr>
              <a:t>product and </a:t>
            </a:r>
            <a:r>
              <a:rPr lang="tr-TR" dirty="0" err="1" smtClean="0">
                <a:solidFill>
                  <a:schemeClr val="tx1"/>
                </a:solidFill>
                <a:latin typeface="Constantia" panose="02030602050306030303" pitchFamily="18" charset="0"/>
              </a:rPr>
              <a:t>good</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quality </a:t>
            </a:r>
            <a:r>
              <a:rPr lang="en-US" dirty="0">
                <a:solidFill>
                  <a:schemeClr val="tx1"/>
                </a:solidFill>
                <a:latin typeface="Constantia" panose="02030602050306030303" pitchFamily="18" charset="0"/>
              </a:rPr>
              <a:t>(</a:t>
            </a:r>
            <a:r>
              <a:rPr lang="en-US" dirty="0" err="1">
                <a:solidFill>
                  <a:schemeClr val="tx1"/>
                </a:solidFill>
                <a:latin typeface="Constantia" panose="02030602050306030303" pitchFamily="18" charset="0"/>
              </a:rPr>
              <a:t>Dinçer</a:t>
            </a:r>
            <a:r>
              <a:rPr lang="en-US" dirty="0">
                <a:solidFill>
                  <a:schemeClr val="tx1"/>
                </a:solidFill>
                <a:latin typeface="Constantia" panose="02030602050306030303" pitchFamily="18" charset="0"/>
              </a:rPr>
              <a:t> et. al., 1995).</a:t>
            </a:r>
            <a:r>
              <a:rPr lang="tr-TR" dirty="0">
                <a:solidFill>
                  <a:schemeClr val="tx1"/>
                </a:solidFill>
                <a:latin typeface="Constantia" panose="02030602050306030303" pitchFamily="18" charset="0"/>
              </a:rPr>
              <a:t> </a:t>
            </a:r>
            <a:r>
              <a:rPr lang="en-US" dirty="0">
                <a:solidFill>
                  <a:schemeClr val="tx1"/>
                </a:solidFill>
                <a:latin typeface="Constantia" panose="02030602050306030303" pitchFamily="18" charset="0"/>
              </a:rPr>
              <a:t> </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8821" y="5521620"/>
            <a:ext cx="1124372" cy="6856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Resi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395" y="5046996"/>
            <a:ext cx="1749940" cy="9851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Resim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7537" y="4697376"/>
            <a:ext cx="1946987" cy="109887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633806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0" y="200177"/>
            <a:ext cx="12192000" cy="77577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800" b="1" kern="1200">
                <a:solidFill>
                  <a:schemeClr val="tx1">
                    <a:lumMod val="65000"/>
                    <a:lumOff val="35000"/>
                  </a:schemeClr>
                </a:solidFill>
                <a:latin typeface="+mj-lt"/>
                <a:ea typeface="+mj-ea"/>
                <a:cs typeface="+mj-cs"/>
              </a:defRPr>
            </a:lvl1pPr>
          </a:lstStyle>
          <a:p>
            <a:pPr>
              <a:defRPr/>
            </a:pPr>
            <a:r>
              <a:rPr lang="en-US" sz="2400" smtClean="0">
                <a:solidFill>
                  <a:srgbClr val="000000">
                    <a:lumMod val="65000"/>
                    <a:lumOff val="35000"/>
                  </a:srgbClr>
                </a:solidFill>
                <a:latin typeface="Arial"/>
              </a:rPr>
              <a:t>Changes in Turkish Fermented Sucuk </a:t>
            </a:r>
            <a:r>
              <a:rPr lang="tr-TR" sz="2400" smtClean="0">
                <a:solidFill>
                  <a:srgbClr val="000000">
                    <a:lumMod val="65000"/>
                    <a:lumOff val="35000"/>
                  </a:srgbClr>
                </a:solidFill>
                <a:latin typeface="Arial"/>
              </a:rPr>
              <a:t>d</a:t>
            </a:r>
            <a:r>
              <a:rPr lang="en-US" sz="2400" smtClean="0">
                <a:solidFill>
                  <a:srgbClr val="000000">
                    <a:lumMod val="65000"/>
                    <a:lumOff val="35000"/>
                  </a:srgbClr>
                </a:solidFill>
                <a:latin typeface="Arial"/>
              </a:rPr>
              <a:t>uring Fermentation</a:t>
            </a:r>
            <a:endParaRPr lang="en-US" sz="2400" dirty="0">
              <a:solidFill>
                <a:srgbClr val="000000">
                  <a:lumMod val="65000"/>
                  <a:lumOff val="35000"/>
                </a:srgbClr>
              </a:solidFill>
              <a:latin typeface="Arial"/>
            </a:endParaRPr>
          </a:p>
        </p:txBody>
      </p:sp>
      <p:sp>
        <p:nvSpPr>
          <p:cNvPr id="7" name="Oval 1">
            <a:extLst>
              <a:ext uri="{FF2B5EF4-FFF2-40B4-BE49-F238E27FC236}">
                <a16:creationId xmlns:a16="http://schemas.microsoft.com/office/drawing/2014/main" id="{93916351-D2EF-4403-9C88-3CB3E0B69F7F}"/>
              </a:ext>
            </a:extLst>
          </p:cNvPr>
          <p:cNvSpPr/>
          <p:nvPr/>
        </p:nvSpPr>
        <p:spPr>
          <a:xfrm>
            <a:off x="5094641" y="3033364"/>
            <a:ext cx="1980000" cy="1980000"/>
          </a:xfrm>
          <a:prstGeom prst="ellipse">
            <a:avLst/>
          </a:prstGeom>
          <a:solidFill>
            <a:srgbClr val="07A398">
              <a:alpha val="50000"/>
            </a:srgbClr>
          </a:solidFill>
          <a:ln w="12700" cap="flat" cmpd="sng" algn="ctr">
            <a:noFill/>
            <a:prstDash val="solid"/>
            <a:miter lim="800000"/>
          </a:ln>
          <a:effectLst/>
        </p:spPr>
        <p:txBody>
          <a:bodyPr rtlCol="0" anchor="ctr"/>
          <a:lstStyle/>
          <a:p>
            <a:pPr algn="ctr" defTabSz="914400">
              <a:defRPr/>
            </a:pPr>
            <a:endParaRPr lang="ko-KR" altLang="en-US" kern="0" smtClean="0">
              <a:solidFill>
                <a:prstClr val="white"/>
              </a:solidFill>
              <a:latin typeface="Arial"/>
              <a:ea typeface="맑은 고딕" panose="020B0503020000020004" pitchFamily="34" charset="-127"/>
            </a:endParaRPr>
          </a:p>
        </p:txBody>
      </p:sp>
      <p:grpSp>
        <p:nvGrpSpPr>
          <p:cNvPr id="8" name="Group 3">
            <a:extLst>
              <a:ext uri="{FF2B5EF4-FFF2-40B4-BE49-F238E27FC236}">
                <a16:creationId xmlns:a16="http://schemas.microsoft.com/office/drawing/2014/main" id="{76721DB2-5000-406B-8554-51D774E95D4C}"/>
              </a:ext>
            </a:extLst>
          </p:cNvPr>
          <p:cNvGrpSpPr/>
          <p:nvPr/>
        </p:nvGrpSpPr>
        <p:grpSpPr>
          <a:xfrm>
            <a:off x="4166963" y="1825627"/>
            <a:ext cx="3834950" cy="3834950"/>
            <a:chOff x="2500375" y="1715866"/>
            <a:chExt cx="3834950" cy="3834950"/>
          </a:xfrm>
        </p:grpSpPr>
        <p:sp>
          <p:nvSpPr>
            <p:cNvPr id="9" name="Up-Down Arrow 4">
              <a:extLst>
                <a:ext uri="{FF2B5EF4-FFF2-40B4-BE49-F238E27FC236}">
                  <a16:creationId xmlns:a16="http://schemas.microsoft.com/office/drawing/2014/main" id="{5F4DC816-90E6-4ADB-AD48-80A158EA54A3}"/>
                </a:ext>
              </a:extLst>
            </p:cNvPr>
            <p:cNvSpPr/>
            <p:nvPr/>
          </p:nvSpPr>
          <p:spPr>
            <a:xfrm>
              <a:off x="3903660" y="1715866"/>
              <a:ext cx="1028380" cy="3834950"/>
            </a:xfrm>
            <a:prstGeom prst="upDownArrow">
              <a:avLst/>
            </a:prstGeom>
            <a:solidFill>
              <a:srgbClr val="FBA200"/>
            </a:solidFill>
            <a:ln w="12700" cap="flat" cmpd="sng" algn="ctr">
              <a:noFill/>
              <a:prstDash val="solid"/>
              <a:miter lim="800000"/>
            </a:ln>
            <a:effectLst/>
          </p:spPr>
          <p:txBody>
            <a:bodyPr rtlCol="0" anchor="ct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0" name="Up-Down Arrow 5">
              <a:extLst>
                <a:ext uri="{FF2B5EF4-FFF2-40B4-BE49-F238E27FC236}">
                  <a16:creationId xmlns:a16="http://schemas.microsoft.com/office/drawing/2014/main" id="{B0D4F7A9-1E8E-4E48-981D-DE7DAC2A897B}"/>
                </a:ext>
              </a:extLst>
            </p:cNvPr>
            <p:cNvSpPr/>
            <p:nvPr/>
          </p:nvSpPr>
          <p:spPr>
            <a:xfrm rot="3600000">
              <a:off x="3903660" y="1715866"/>
              <a:ext cx="1028380" cy="3834950"/>
            </a:xfrm>
            <a:prstGeom prst="upDownArrow">
              <a:avLst/>
            </a:prstGeom>
            <a:solidFill>
              <a:srgbClr val="0680C3"/>
            </a:solidFill>
            <a:ln w="12700" cap="flat" cmpd="sng" algn="ctr">
              <a:noFill/>
              <a:prstDash val="solid"/>
              <a:miter lim="800000"/>
            </a:ln>
            <a:effectLst/>
          </p:spPr>
          <p:txBody>
            <a:bodyPr rtlCol="0" anchor="ct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1" name="Up-Down Arrow 6">
              <a:extLst>
                <a:ext uri="{FF2B5EF4-FFF2-40B4-BE49-F238E27FC236}">
                  <a16:creationId xmlns:a16="http://schemas.microsoft.com/office/drawing/2014/main" id="{26BE2B25-3664-4BCA-85BC-C2EF18238A3A}"/>
                </a:ext>
              </a:extLst>
            </p:cNvPr>
            <p:cNvSpPr/>
            <p:nvPr/>
          </p:nvSpPr>
          <p:spPr>
            <a:xfrm rot="7200000">
              <a:off x="3903660" y="1715866"/>
              <a:ext cx="1028380" cy="3834950"/>
            </a:xfrm>
            <a:prstGeom prst="upDownArrow">
              <a:avLst/>
            </a:prstGeom>
            <a:solidFill>
              <a:srgbClr val="90C221"/>
            </a:solidFill>
            <a:ln w="12700" cap="flat" cmpd="sng" algn="ctr">
              <a:noFill/>
              <a:prstDash val="solid"/>
              <a:miter lim="800000"/>
            </a:ln>
            <a:effectLst/>
          </p:spPr>
          <p:txBody>
            <a:bodyPr rtlCol="0" anchor="ctr"/>
            <a:lstStyle/>
            <a:p>
              <a:pPr algn="ctr" defTabSz="914400">
                <a:defRPr/>
              </a:pPr>
              <a:endParaRPr lang="ko-KR" altLang="en-US" kern="0" smtClean="0">
                <a:solidFill>
                  <a:prstClr val="white"/>
                </a:solidFill>
                <a:latin typeface="Arial"/>
                <a:ea typeface="맑은 고딕" panose="020B0503020000020004" pitchFamily="34" charset="-127"/>
              </a:endParaRPr>
            </a:p>
          </p:txBody>
        </p:sp>
      </p:grpSp>
      <p:sp>
        <p:nvSpPr>
          <p:cNvPr id="12" name="Oval 7">
            <a:extLst>
              <a:ext uri="{FF2B5EF4-FFF2-40B4-BE49-F238E27FC236}">
                <a16:creationId xmlns:a16="http://schemas.microsoft.com/office/drawing/2014/main" id="{223B71FA-0FA6-489E-B8C0-B264DB5727D4}"/>
              </a:ext>
            </a:extLst>
          </p:cNvPr>
          <p:cNvSpPr/>
          <p:nvPr/>
        </p:nvSpPr>
        <p:spPr>
          <a:xfrm>
            <a:off x="5292641" y="3231364"/>
            <a:ext cx="1584000" cy="1584000"/>
          </a:xfrm>
          <a:prstGeom prst="ellipse">
            <a:avLst/>
          </a:prstGeom>
          <a:solidFill>
            <a:srgbClr val="07A398"/>
          </a:solidFill>
          <a:ln w="12700" cap="flat" cmpd="sng" algn="ctr">
            <a:noFill/>
            <a:prstDash val="solid"/>
            <a:miter lim="800000"/>
          </a:ln>
          <a:effectLst/>
        </p:spPr>
        <p:txBody>
          <a:bodyPr rtlCol="0" anchor="ct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3" name="TextBox 15">
            <a:extLst>
              <a:ext uri="{FF2B5EF4-FFF2-40B4-BE49-F238E27FC236}">
                <a16:creationId xmlns:a16="http://schemas.microsoft.com/office/drawing/2014/main" id="{F4F04A75-B8FC-4A13-88C2-D7A242038F38}"/>
              </a:ext>
            </a:extLst>
          </p:cNvPr>
          <p:cNvSpPr txBox="1"/>
          <p:nvPr/>
        </p:nvSpPr>
        <p:spPr>
          <a:xfrm>
            <a:off x="4485938" y="5817593"/>
            <a:ext cx="3581618" cy="276999"/>
          </a:xfrm>
          <a:prstGeom prst="rect">
            <a:avLst/>
          </a:prstGeom>
          <a:noFill/>
        </p:spPr>
        <p:txBody>
          <a:bodyPr wrap="square" rtlCol="0">
            <a:spAutoFit/>
          </a:bodyPr>
          <a:lstStyle/>
          <a:p>
            <a:pPr defTabSz="914400"/>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P</a:t>
            </a:r>
            <a:r>
              <a:rPr lang="en-US" altLang="ko-KR" sz="1200" b="1" dirty="0" err="1" smtClean="0">
                <a:solidFill>
                  <a:srgbClr val="000000">
                    <a:lumMod val="75000"/>
                    <a:lumOff val="25000"/>
                  </a:srgbClr>
                </a:solidFill>
                <a:latin typeface="Arial"/>
                <a:ea typeface="맑은 고딕" panose="020B0503020000020004" pitchFamily="34" charset="-127"/>
                <a:cs typeface="Arial" pitchFamily="34" charset="0"/>
              </a:rPr>
              <a:t>roteolytic</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 </a:t>
            </a:r>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L</a:t>
            </a:r>
            <a:r>
              <a:rPr lang="en-US" altLang="ko-KR" sz="1200" b="1" dirty="0" err="1" smtClean="0">
                <a:solidFill>
                  <a:srgbClr val="000000">
                    <a:lumMod val="75000"/>
                    <a:lumOff val="25000"/>
                  </a:srgbClr>
                </a:solidFill>
                <a:latin typeface="Arial"/>
                <a:ea typeface="맑은 고딕" panose="020B0503020000020004" pitchFamily="34" charset="-127"/>
                <a:cs typeface="Arial" pitchFamily="34" charset="0"/>
              </a:rPr>
              <a:t>ipolytic</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and </a:t>
            </a:r>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O</a:t>
            </a:r>
            <a:r>
              <a:rPr lang="en-US" altLang="ko-KR" sz="1200" b="1" dirty="0" err="1" smtClean="0">
                <a:solidFill>
                  <a:srgbClr val="000000">
                    <a:lumMod val="75000"/>
                    <a:lumOff val="25000"/>
                  </a:srgbClr>
                </a:solidFill>
                <a:latin typeface="Arial"/>
                <a:ea typeface="맑은 고딕" panose="020B0503020000020004" pitchFamily="34" charset="-127"/>
                <a:cs typeface="Arial" pitchFamily="34" charset="0"/>
              </a:rPr>
              <a:t>xidative</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 </a:t>
            </a:r>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C</a:t>
            </a:r>
            <a:r>
              <a:rPr lang="en-US" altLang="ko-KR" sz="1200" b="1" dirty="0" err="1" smtClean="0">
                <a:solidFill>
                  <a:srgbClr val="000000">
                    <a:lumMod val="75000"/>
                    <a:lumOff val="25000"/>
                  </a:srgbClr>
                </a:solidFill>
                <a:latin typeface="Arial"/>
                <a:ea typeface="맑은 고딕" panose="020B0503020000020004" pitchFamily="34" charset="-127"/>
                <a:cs typeface="Arial" pitchFamily="34" charset="0"/>
              </a:rPr>
              <a:t>hanges</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 </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14" name="TextBox 18">
            <a:extLst>
              <a:ext uri="{FF2B5EF4-FFF2-40B4-BE49-F238E27FC236}">
                <a16:creationId xmlns:a16="http://schemas.microsoft.com/office/drawing/2014/main" id="{AAC53B4F-7180-4508-A91C-CB562894F039}"/>
              </a:ext>
            </a:extLst>
          </p:cNvPr>
          <p:cNvSpPr txBox="1"/>
          <p:nvPr/>
        </p:nvSpPr>
        <p:spPr>
          <a:xfrm>
            <a:off x="7946736" y="4808194"/>
            <a:ext cx="3752101" cy="276999"/>
          </a:xfrm>
          <a:prstGeom prst="rect">
            <a:avLst/>
          </a:prstGeom>
          <a:noFill/>
        </p:spPr>
        <p:txBody>
          <a:bodyPr wrap="square" rtlCol="0">
            <a:spAutoFit/>
          </a:bodyPr>
          <a:lstStyle/>
          <a:p>
            <a:pPr defTabSz="914400"/>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G</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elation </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of myofibrils </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and </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sarcoplasmic proteins</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15" name="TextBox 21">
            <a:extLst>
              <a:ext uri="{FF2B5EF4-FFF2-40B4-BE49-F238E27FC236}">
                <a16:creationId xmlns:a16="http://schemas.microsoft.com/office/drawing/2014/main" id="{EF259A39-2922-4440-9219-D12EBE5BD074}"/>
              </a:ext>
            </a:extLst>
          </p:cNvPr>
          <p:cNvSpPr txBox="1"/>
          <p:nvPr/>
        </p:nvSpPr>
        <p:spPr>
          <a:xfrm>
            <a:off x="7946736" y="2756364"/>
            <a:ext cx="3248149" cy="276999"/>
          </a:xfrm>
          <a:prstGeom prst="rect">
            <a:avLst/>
          </a:prstGeom>
          <a:noFill/>
        </p:spPr>
        <p:txBody>
          <a:bodyPr wrap="square" rtlCol="0">
            <a:spAutoFit/>
          </a:bodyPr>
          <a:lstStyle/>
          <a:p>
            <a:pPr defTabSz="914400"/>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Nitrosomyoglobin</a:t>
            </a:r>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 </a:t>
            </a:r>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formation</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16" name="TextBox 24">
            <a:extLst>
              <a:ext uri="{FF2B5EF4-FFF2-40B4-BE49-F238E27FC236}">
                <a16:creationId xmlns:a16="http://schemas.microsoft.com/office/drawing/2014/main" id="{A1CFEF28-ADB2-4DAC-B5C8-EF563B651798}"/>
              </a:ext>
            </a:extLst>
          </p:cNvPr>
          <p:cNvSpPr txBox="1"/>
          <p:nvPr/>
        </p:nvSpPr>
        <p:spPr>
          <a:xfrm>
            <a:off x="772239" y="4637797"/>
            <a:ext cx="3248149" cy="276999"/>
          </a:xfrm>
          <a:prstGeom prst="rect">
            <a:avLst/>
          </a:prstGeom>
          <a:noFill/>
        </p:spPr>
        <p:txBody>
          <a:bodyPr wrap="square" rtlCol="0">
            <a:spAutoFit/>
          </a:bodyPr>
          <a:lstStyle/>
          <a:p>
            <a:pPr algn="r" defTabSz="914400"/>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R</a:t>
            </a:r>
            <a:r>
              <a:rPr lang="en-US" altLang="ko-KR" sz="1200" b="1" dirty="0" err="1" smtClean="0">
                <a:solidFill>
                  <a:srgbClr val="000000">
                    <a:lumMod val="75000"/>
                    <a:lumOff val="25000"/>
                  </a:srgbClr>
                </a:solidFill>
                <a:latin typeface="Arial"/>
                <a:ea typeface="맑은 고딕" panose="020B0503020000020004" pitchFamily="34" charset="-127"/>
                <a:cs typeface="Arial" pitchFamily="34" charset="0"/>
              </a:rPr>
              <a:t>eduction</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 </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of </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nitrate </a:t>
            </a:r>
            <a:r>
              <a:rPr lang="en-US" altLang="ko-KR" sz="1200" b="1" dirty="0">
                <a:solidFill>
                  <a:srgbClr val="000000">
                    <a:lumMod val="75000"/>
                    <a:lumOff val="25000"/>
                  </a:srgbClr>
                </a:solidFill>
                <a:latin typeface="Arial"/>
                <a:ea typeface="맑은 고딕" panose="020B0503020000020004" pitchFamily="34" charset="-127"/>
                <a:cs typeface="Arial" pitchFamily="34" charset="0"/>
              </a:rPr>
              <a:t>to </a:t>
            </a:r>
            <a:r>
              <a:rPr lang="en-US" altLang="ko-KR" sz="1200" b="1" dirty="0" smtClean="0">
                <a:solidFill>
                  <a:srgbClr val="000000">
                    <a:lumMod val="75000"/>
                    <a:lumOff val="25000"/>
                  </a:srgbClr>
                </a:solidFill>
                <a:latin typeface="Arial"/>
                <a:ea typeface="맑은 고딕" panose="020B0503020000020004" pitchFamily="34" charset="-127"/>
                <a:cs typeface="Arial" pitchFamily="34" charset="0"/>
              </a:rPr>
              <a:t>nitrite </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17" name="TextBox 27">
            <a:extLst>
              <a:ext uri="{FF2B5EF4-FFF2-40B4-BE49-F238E27FC236}">
                <a16:creationId xmlns:a16="http://schemas.microsoft.com/office/drawing/2014/main" id="{40BE92D3-B8A3-4918-9752-935ACF618294}"/>
              </a:ext>
            </a:extLst>
          </p:cNvPr>
          <p:cNvSpPr txBox="1"/>
          <p:nvPr/>
        </p:nvSpPr>
        <p:spPr>
          <a:xfrm>
            <a:off x="498748" y="2018962"/>
            <a:ext cx="3248149" cy="276999"/>
          </a:xfrm>
          <a:prstGeom prst="rect">
            <a:avLst/>
          </a:prstGeom>
          <a:noFill/>
        </p:spPr>
        <p:txBody>
          <a:bodyPr wrap="square" rtlCol="0">
            <a:spAutoFit/>
          </a:bodyPr>
          <a:lstStyle/>
          <a:p>
            <a:pPr algn="r" defTabSz="914400"/>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Microflora</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sp>
        <p:nvSpPr>
          <p:cNvPr id="18" name="TextBox 30">
            <a:extLst>
              <a:ext uri="{FF2B5EF4-FFF2-40B4-BE49-F238E27FC236}">
                <a16:creationId xmlns:a16="http://schemas.microsoft.com/office/drawing/2014/main" id="{1E020A4A-4BF3-4E28-BCB1-CB2AEB60F81F}"/>
              </a:ext>
            </a:extLst>
          </p:cNvPr>
          <p:cNvSpPr txBox="1"/>
          <p:nvPr/>
        </p:nvSpPr>
        <p:spPr>
          <a:xfrm>
            <a:off x="3470566" y="1378773"/>
            <a:ext cx="3248149" cy="276999"/>
          </a:xfrm>
          <a:prstGeom prst="rect">
            <a:avLst/>
          </a:prstGeom>
          <a:noFill/>
        </p:spPr>
        <p:txBody>
          <a:bodyPr wrap="square" rtlCol="0">
            <a:spAutoFit/>
          </a:bodyPr>
          <a:lstStyle/>
          <a:p>
            <a:pPr algn="r" defTabSz="914400"/>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p</a:t>
            </a:r>
            <a:r>
              <a:rPr lang="tr-TR" altLang="ko-KR" sz="1200" b="1" dirty="0" err="1">
                <a:solidFill>
                  <a:srgbClr val="000000">
                    <a:lumMod val="75000"/>
                    <a:lumOff val="25000"/>
                  </a:srgbClr>
                </a:solidFill>
                <a:latin typeface="Arial"/>
                <a:ea typeface="맑은 고딕" panose="020B0503020000020004" pitchFamily="34" charset="-127"/>
                <a:cs typeface="Arial" pitchFamily="34" charset="0"/>
              </a:rPr>
              <a:t>H</a:t>
            </a:r>
            <a:r>
              <a:rPr lang="tr-TR" altLang="ko-KR" sz="1200" b="1" dirty="0" smtClean="0">
                <a:solidFill>
                  <a:srgbClr val="000000">
                    <a:lumMod val="75000"/>
                    <a:lumOff val="25000"/>
                  </a:srgbClr>
                </a:solidFill>
                <a:latin typeface="Arial"/>
                <a:ea typeface="맑은 고딕" panose="020B0503020000020004" pitchFamily="34" charset="-127"/>
                <a:cs typeface="Arial" pitchFamily="34" charset="0"/>
              </a:rPr>
              <a:t> </a:t>
            </a:r>
            <a:r>
              <a:rPr lang="tr-TR" altLang="ko-KR" sz="1200" b="1" dirty="0" err="1" smtClean="0">
                <a:solidFill>
                  <a:srgbClr val="000000">
                    <a:lumMod val="75000"/>
                    <a:lumOff val="25000"/>
                  </a:srgbClr>
                </a:solidFill>
                <a:latin typeface="Arial"/>
                <a:ea typeface="맑은 고딕" panose="020B0503020000020004" pitchFamily="34" charset="-127"/>
                <a:cs typeface="Arial" pitchFamily="34" charset="0"/>
              </a:rPr>
              <a:t>decrease</a:t>
            </a:r>
            <a:endParaRPr lang="ko-KR" altLang="en-US" sz="1200" b="1" dirty="0">
              <a:solidFill>
                <a:srgbClr val="000000">
                  <a:lumMod val="75000"/>
                  <a:lumOff val="25000"/>
                </a:srgbClr>
              </a:solidFill>
              <a:latin typeface="Arial"/>
              <a:ea typeface="맑은 고딕" panose="020B0503020000020004" pitchFamily="34" charset="-127"/>
              <a:cs typeface="Arial" pitchFamily="34" charset="0"/>
            </a:endParaRPr>
          </a:p>
        </p:txBody>
      </p:sp>
      <p:pic>
        <p:nvPicPr>
          <p:cNvPr id="19" name="Resim 18"/>
          <p:cNvPicPr>
            <a:picLocks noChangeAspect="1"/>
          </p:cNvPicPr>
          <p:nvPr/>
        </p:nvPicPr>
        <p:blipFill>
          <a:blip r:embed="rId2"/>
          <a:stretch>
            <a:fillRect/>
          </a:stretch>
        </p:blipFill>
        <p:spPr>
          <a:xfrm>
            <a:off x="6769575" y="801889"/>
            <a:ext cx="2828925" cy="1619250"/>
          </a:xfrm>
          <a:prstGeom prst="rect">
            <a:avLst/>
          </a:prstGeom>
        </p:spPr>
      </p:pic>
      <p:pic>
        <p:nvPicPr>
          <p:cNvPr id="20" name="Resim 19"/>
          <p:cNvPicPr>
            <a:picLocks noChangeAspect="1"/>
          </p:cNvPicPr>
          <p:nvPr/>
        </p:nvPicPr>
        <p:blipFill>
          <a:blip r:embed="rId3"/>
          <a:stretch>
            <a:fillRect/>
          </a:stretch>
        </p:blipFill>
        <p:spPr>
          <a:xfrm>
            <a:off x="8067555" y="3145043"/>
            <a:ext cx="4057701" cy="1406433"/>
          </a:xfrm>
          <a:prstGeom prst="rect">
            <a:avLst/>
          </a:prstGeom>
        </p:spPr>
      </p:pic>
      <p:pic>
        <p:nvPicPr>
          <p:cNvPr id="21" name="Resim 20"/>
          <p:cNvPicPr>
            <a:picLocks noChangeAspect="1"/>
          </p:cNvPicPr>
          <p:nvPr/>
        </p:nvPicPr>
        <p:blipFill>
          <a:blip r:embed="rId4"/>
          <a:stretch>
            <a:fillRect/>
          </a:stretch>
        </p:blipFill>
        <p:spPr>
          <a:xfrm>
            <a:off x="8148488" y="5065933"/>
            <a:ext cx="3320701" cy="1449217"/>
          </a:xfrm>
          <a:prstGeom prst="rect">
            <a:avLst/>
          </a:prstGeom>
        </p:spPr>
      </p:pic>
      <p:pic>
        <p:nvPicPr>
          <p:cNvPr id="22" name="Resim 21"/>
          <p:cNvPicPr>
            <a:picLocks noChangeAspect="1"/>
          </p:cNvPicPr>
          <p:nvPr/>
        </p:nvPicPr>
        <p:blipFill>
          <a:blip r:embed="rId5"/>
          <a:stretch>
            <a:fillRect/>
          </a:stretch>
        </p:blipFill>
        <p:spPr>
          <a:xfrm>
            <a:off x="1357923" y="2487751"/>
            <a:ext cx="2571034" cy="1667747"/>
          </a:xfrm>
          <a:prstGeom prst="rect">
            <a:avLst/>
          </a:prstGeom>
        </p:spPr>
      </p:pic>
      <p:pic>
        <p:nvPicPr>
          <p:cNvPr id="23" name="Resim 22"/>
          <p:cNvPicPr>
            <a:picLocks noChangeAspect="1"/>
          </p:cNvPicPr>
          <p:nvPr/>
        </p:nvPicPr>
        <p:blipFill>
          <a:blip r:embed="rId6"/>
          <a:stretch>
            <a:fillRect/>
          </a:stretch>
        </p:blipFill>
        <p:spPr>
          <a:xfrm>
            <a:off x="853172" y="4987175"/>
            <a:ext cx="3368968" cy="1606731"/>
          </a:xfrm>
          <a:prstGeom prst="rect">
            <a:avLst/>
          </a:prstGeom>
        </p:spPr>
      </p:pic>
      <p:pic>
        <p:nvPicPr>
          <p:cNvPr id="24" name="Resim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70248" y="3435530"/>
            <a:ext cx="1028380" cy="1115945"/>
          </a:xfrm>
          <a:prstGeom prst="rect">
            <a:avLst/>
          </a:prstGeom>
        </p:spPr>
      </p:pic>
    </p:spTree>
    <p:extLst>
      <p:ext uri="{BB962C8B-B14F-4D97-AF65-F5344CB8AC3E}">
        <p14:creationId xmlns:p14="http://schemas.microsoft.com/office/powerpoint/2010/main" val="3782002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52"/>
          <p:cNvSpPr txBox="1">
            <a:spLocks/>
          </p:cNvSpPr>
          <p:nvPr/>
        </p:nvSpPr>
        <p:spPr>
          <a:xfrm>
            <a:off x="75322" y="738528"/>
            <a:ext cx="12192000" cy="378659"/>
          </a:xfrm>
          <a:prstGeom prst="rect">
            <a:avLst/>
          </a:prstGeom>
        </p:spPr>
        <p:txBody>
          <a:bodyPr anchor="ctr"/>
          <a:lstStyle>
            <a:lvl1pPr marL="0" marR="0" indent="0" algn="ctr" defTabSz="914400" rtl="0" eaLnBrk="1" fontAlgn="auto" latinLnBrk="1" hangingPunct="1">
              <a:lnSpc>
                <a:spcPct val="90000"/>
              </a:lnSpc>
              <a:spcBef>
                <a:spcPts val="1000"/>
              </a:spcBef>
              <a:spcAft>
                <a:spcPts val="0"/>
              </a:spcAft>
              <a:buClrTx/>
              <a:buSzTx/>
              <a:buFontTx/>
              <a:buNone/>
              <a:tabLst/>
              <a:defRPr sz="2400" b="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tr-TR" b="1" dirty="0" err="1" smtClean="0">
                <a:solidFill>
                  <a:srgbClr val="000000"/>
                </a:solidFill>
                <a:latin typeface="Times New Roman" panose="02020603050405020304" pitchFamily="18" charset="0"/>
                <a:cs typeface="Times New Roman" panose="02020603050405020304" pitchFamily="18" charset="0"/>
              </a:rPr>
              <a:t>Lactic</a:t>
            </a:r>
            <a:r>
              <a:rPr lang="tr-TR" b="1" dirty="0" smtClean="0">
                <a:solidFill>
                  <a:srgbClr val="000000"/>
                </a:solidFill>
                <a:latin typeface="Times New Roman" panose="02020603050405020304" pitchFamily="18" charset="0"/>
                <a:cs typeface="Times New Roman" panose="02020603050405020304" pitchFamily="18" charset="0"/>
              </a:rPr>
              <a:t> Acid </a:t>
            </a:r>
            <a:r>
              <a:rPr lang="tr-TR" b="1" dirty="0" err="1" smtClean="0">
                <a:solidFill>
                  <a:srgbClr val="000000"/>
                </a:solidFill>
                <a:latin typeface="Times New Roman" panose="02020603050405020304" pitchFamily="18" charset="0"/>
                <a:cs typeface="Times New Roman" panose="02020603050405020304" pitchFamily="18" charset="0"/>
              </a:rPr>
              <a:t>Bacteria</a:t>
            </a:r>
            <a:r>
              <a:rPr lang="tr-TR" b="1" dirty="0" smtClean="0">
                <a:solidFill>
                  <a:srgbClr val="000000"/>
                </a:solidFill>
                <a:latin typeface="Times New Roman" panose="02020603050405020304" pitchFamily="18" charset="0"/>
                <a:cs typeface="Times New Roman" panose="02020603050405020304" pitchFamily="18" charset="0"/>
              </a:rPr>
              <a:t> </a:t>
            </a:r>
            <a:r>
              <a:rPr lang="tr-TR" b="1" dirty="0" err="1">
                <a:solidFill>
                  <a:srgbClr val="000000"/>
                </a:solidFill>
                <a:latin typeface="Times New Roman" panose="02020603050405020304" pitchFamily="18" charset="0"/>
                <a:cs typeface="Times New Roman" panose="02020603050405020304" pitchFamily="18" charset="0"/>
              </a:rPr>
              <a:t>Determined</a:t>
            </a:r>
            <a:r>
              <a:rPr lang="tr-TR" b="1" dirty="0">
                <a:solidFill>
                  <a:srgbClr val="000000"/>
                </a:solidFill>
                <a:latin typeface="Times New Roman" panose="02020603050405020304" pitchFamily="18" charset="0"/>
                <a:cs typeface="Times New Roman" panose="02020603050405020304" pitchFamily="18" charset="0"/>
              </a:rPr>
              <a:t> in </a:t>
            </a:r>
            <a:r>
              <a:rPr lang="tr-TR" b="1" dirty="0" smtClean="0">
                <a:solidFill>
                  <a:srgbClr val="000000"/>
                </a:solidFill>
                <a:latin typeface="Times New Roman" panose="02020603050405020304" pitchFamily="18" charset="0"/>
                <a:cs typeface="Times New Roman" panose="02020603050405020304" pitchFamily="18" charset="0"/>
              </a:rPr>
              <a:t>Fermented </a:t>
            </a:r>
            <a:r>
              <a:rPr lang="tr-TR" b="1" dirty="0" err="1" smtClean="0">
                <a:solidFill>
                  <a:srgbClr val="000000"/>
                </a:solidFill>
                <a:latin typeface="Times New Roman" panose="02020603050405020304" pitchFamily="18" charset="0"/>
                <a:cs typeface="Times New Roman" panose="02020603050405020304" pitchFamily="18" charset="0"/>
              </a:rPr>
              <a:t>Sucuks</a:t>
            </a:r>
            <a:r>
              <a:rPr lang="tr-TR" b="1" dirty="0" smtClean="0">
                <a:solidFill>
                  <a:srgbClr val="000000"/>
                </a:solidFill>
                <a:latin typeface="Times New Roman" panose="02020603050405020304" pitchFamily="18" charset="0"/>
                <a:cs typeface="Times New Roman" panose="02020603050405020304" pitchFamily="18" charset="0"/>
              </a:rPr>
              <a:t>  </a:t>
            </a:r>
            <a:endParaRPr lang="en-US" dirty="0">
              <a:solidFill>
                <a:srgbClr val="000000"/>
              </a:solidFill>
              <a:latin typeface="Arial"/>
            </a:endParaRPr>
          </a:p>
        </p:txBody>
      </p:sp>
      <p:sp>
        <p:nvSpPr>
          <p:cNvPr id="9" name="TextBox 148">
            <a:extLst>
              <a:ext uri="{FF2B5EF4-FFF2-40B4-BE49-F238E27FC236}">
                <a16:creationId xmlns:a16="http://schemas.microsoft.com/office/drawing/2014/main" id="{C2079B94-355E-4FB1-AA7D-8C3610149305}"/>
              </a:ext>
            </a:extLst>
          </p:cNvPr>
          <p:cNvSpPr txBox="1"/>
          <p:nvPr/>
        </p:nvSpPr>
        <p:spPr>
          <a:xfrm>
            <a:off x="876453" y="1914931"/>
            <a:ext cx="806953" cy="646331"/>
          </a:xfrm>
          <a:prstGeom prst="rect">
            <a:avLst/>
          </a:prstGeom>
          <a:noFill/>
        </p:spPr>
        <p:txBody>
          <a:bodyPr wrap="square" rtlCol="0">
            <a:spAutoFit/>
          </a:bodyPr>
          <a:lstStyle/>
          <a:p>
            <a:pPr algn="ctr" defTabSz="914400"/>
            <a:r>
              <a:rPr lang="en-US" altLang="ko-KR" sz="3600" b="1" dirty="0" smtClean="0">
                <a:solidFill>
                  <a:srgbClr val="000000">
                    <a:lumMod val="65000"/>
                    <a:lumOff val="35000"/>
                  </a:srgbClr>
                </a:solidFill>
                <a:latin typeface="Arial"/>
                <a:ea typeface="맑은 고딕" panose="020B0503020000020004" pitchFamily="34" charset="-127"/>
              </a:rPr>
              <a:t>01</a:t>
            </a:r>
            <a:endParaRPr lang="ko-KR" altLang="en-US" sz="3600" b="1" dirty="0">
              <a:solidFill>
                <a:srgbClr val="000000">
                  <a:lumMod val="65000"/>
                  <a:lumOff val="35000"/>
                </a:srgbClr>
              </a:solidFill>
              <a:latin typeface="Arial"/>
              <a:ea typeface="맑은 고딕" panose="020B0503020000020004" pitchFamily="34" charset="-127"/>
            </a:endParaRPr>
          </a:p>
        </p:txBody>
      </p:sp>
      <p:sp>
        <p:nvSpPr>
          <p:cNvPr id="10" name="TextBox 149">
            <a:extLst>
              <a:ext uri="{FF2B5EF4-FFF2-40B4-BE49-F238E27FC236}">
                <a16:creationId xmlns:a16="http://schemas.microsoft.com/office/drawing/2014/main" id="{D1DE0E13-C65E-4F03-96FE-D22C2196BA88}"/>
              </a:ext>
            </a:extLst>
          </p:cNvPr>
          <p:cNvSpPr txBox="1"/>
          <p:nvPr/>
        </p:nvSpPr>
        <p:spPr>
          <a:xfrm>
            <a:off x="1802674" y="2084208"/>
            <a:ext cx="1532655" cy="338554"/>
          </a:xfrm>
          <a:prstGeom prst="rect">
            <a:avLst/>
          </a:prstGeom>
          <a:noFill/>
        </p:spPr>
        <p:txBody>
          <a:bodyPr wrap="square" rtlCol="0">
            <a:spAutoFit/>
          </a:bodyPr>
          <a:lstStyle/>
          <a:p>
            <a:pPr algn="ctr" defTabSz="914400"/>
            <a:r>
              <a:rPr lang="tr-TR" altLang="ko-KR" sz="1600" b="1" dirty="0" err="1" smtClean="0">
                <a:solidFill>
                  <a:srgbClr val="000000">
                    <a:lumMod val="75000"/>
                    <a:lumOff val="25000"/>
                  </a:srgbClr>
                </a:solidFill>
                <a:latin typeface="Arial"/>
                <a:ea typeface="맑은 고딕" panose="020B0503020000020004" pitchFamily="34" charset="-127"/>
              </a:rPr>
              <a:t>Lactobacillus</a:t>
            </a:r>
            <a:endParaRPr lang="ko-KR" altLang="en-US" sz="1600" b="1" dirty="0">
              <a:solidFill>
                <a:srgbClr val="000000">
                  <a:lumMod val="75000"/>
                  <a:lumOff val="25000"/>
                </a:srgbClr>
              </a:solidFill>
              <a:latin typeface="Arial"/>
              <a:ea typeface="맑은 고딕" panose="020B0503020000020004" pitchFamily="34" charset="-127"/>
            </a:endParaRPr>
          </a:p>
        </p:txBody>
      </p:sp>
      <p:sp>
        <p:nvSpPr>
          <p:cNvPr id="11" name="Chevron 13">
            <a:extLst>
              <a:ext uri="{FF2B5EF4-FFF2-40B4-BE49-F238E27FC236}">
                <a16:creationId xmlns:a16="http://schemas.microsoft.com/office/drawing/2014/main" id="{DACE18FF-72DB-47A4-AFB5-716955C83687}"/>
              </a:ext>
            </a:extLst>
          </p:cNvPr>
          <p:cNvSpPr/>
          <p:nvPr/>
        </p:nvSpPr>
        <p:spPr>
          <a:xfrm>
            <a:off x="4785867" y="1981517"/>
            <a:ext cx="400199" cy="513159"/>
          </a:xfrm>
          <a:prstGeom prst="chevron">
            <a:avLst/>
          </a:prstGeom>
          <a:solidFill>
            <a:sysClr val="window" lastClr="FFFFFF">
              <a:lumMod val="85000"/>
            </a:sysClr>
          </a:solidFill>
          <a:ln w="12700" cap="flat" cmpd="sng" algn="ctr">
            <a:noFill/>
            <a:prstDash val="solid"/>
            <a:miter lim="800000"/>
          </a:ln>
          <a:effectLst/>
        </p:spPr>
        <p:txBody>
          <a:bodyPr rtlCol="0" anchor="ctr"/>
          <a:lstStyle/>
          <a:p>
            <a:pPr algn="ctr" defTabSz="914400">
              <a:defRPr/>
            </a:pPr>
            <a:endParaRPr lang="en-US" kern="0" smtClean="0">
              <a:solidFill>
                <a:srgbClr val="000000"/>
              </a:solidFill>
              <a:latin typeface="Arial"/>
            </a:endParaRPr>
          </a:p>
        </p:txBody>
      </p:sp>
      <p:sp>
        <p:nvSpPr>
          <p:cNvPr id="12" name="TextBox 153">
            <a:extLst>
              <a:ext uri="{FF2B5EF4-FFF2-40B4-BE49-F238E27FC236}">
                <a16:creationId xmlns:a16="http://schemas.microsoft.com/office/drawing/2014/main" id="{480692BE-993B-450C-BBB2-57F03C627700}"/>
              </a:ext>
            </a:extLst>
          </p:cNvPr>
          <p:cNvSpPr txBox="1"/>
          <p:nvPr/>
        </p:nvSpPr>
        <p:spPr>
          <a:xfrm>
            <a:off x="5615197" y="1941576"/>
            <a:ext cx="5717525" cy="2185214"/>
          </a:xfrm>
          <a:prstGeom prst="rect">
            <a:avLst/>
          </a:prstGeom>
          <a:noFill/>
        </p:spPr>
        <p:txBody>
          <a:bodyPr wrap="square" rtlCol="0">
            <a:spAutoFit/>
          </a:bodyPr>
          <a:lstStyle/>
          <a:p>
            <a:pPr defTabSz="914400"/>
            <a:r>
              <a:rPr lang="tr-TR" sz="1600" i="1" dirty="0">
                <a:solidFill>
                  <a:srgbClr val="000000"/>
                </a:solidFill>
                <a:latin typeface="Arial" panose="020B0604020202020204" pitchFamily="34" charset="0"/>
                <a:cs typeface="Arial" panose="020B0604020202020204" pitchFamily="34" charset="0"/>
              </a:rPr>
              <a:t>L. </a:t>
            </a:r>
            <a:r>
              <a:rPr lang="tr-TR" sz="1600" i="1" dirty="0" err="1">
                <a:solidFill>
                  <a:srgbClr val="000000"/>
                </a:solidFill>
                <a:latin typeface="Arial" panose="020B0604020202020204" pitchFamily="34" charset="0"/>
                <a:cs typeface="Arial" panose="020B0604020202020204" pitchFamily="34" charset="0"/>
              </a:rPr>
              <a:t>p</a:t>
            </a:r>
            <a:r>
              <a:rPr lang="tr-TR" sz="1600" i="1" dirty="0" err="1" smtClean="0">
                <a:solidFill>
                  <a:srgbClr val="000000"/>
                </a:solidFill>
                <a:latin typeface="Arial" panose="020B0604020202020204" pitchFamily="34" charset="0"/>
                <a:cs typeface="Arial" panose="020B0604020202020204" pitchFamily="34" charset="0"/>
              </a:rPr>
              <a:t>lantarum</a:t>
            </a:r>
            <a:r>
              <a:rPr lang="tr-TR" sz="1600" dirty="0" smtClean="0">
                <a:solidFill>
                  <a:srgbClr val="000000"/>
                </a:solidFill>
                <a:latin typeface="Arial"/>
              </a:rPr>
              <a:t>, </a:t>
            </a:r>
            <a:r>
              <a:rPr lang="tr-TR" sz="1600" i="1" dirty="0" smtClean="0">
                <a:solidFill>
                  <a:srgbClr val="000000"/>
                </a:solidFill>
                <a:latin typeface="Arial" panose="020B0604020202020204" pitchFamily="34" charset="0"/>
                <a:cs typeface="Arial" panose="020B0604020202020204" pitchFamily="34" charset="0"/>
              </a:rPr>
              <a:t>L</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p</a:t>
            </a:r>
            <a:r>
              <a:rPr lang="tr-TR" sz="1600" i="1" dirty="0" err="1" smtClean="0">
                <a:solidFill>
                  <a:srgbClr val="000000"/>
                </a:solidFill>
                <a:latin typeface="Arial" panose="020B0604020202020204" pitchFamily="34" charset="0"/>
                <a:cs typeface="Arial" panose="020B0604020202020204" pitchFamily="34" charset="0"/>
              </a:rPr>
              <a:t>entosus</a:t>
            </a:r>
            <a:r>
              <a:rPr lang="tr-TR" sz="1600" dirty="0" smtClean="0">
                <a:solidFill>
                  <a:srgbClr val="000000"/>
                </a:solidFill>
                <a:latin typeface="Arial"/>
              </a:rPr>
              <a:t> </a:t>
            </a:r>
            <a:r>
              <a:rPr lang="tr-TR" sz="1600" i="1" dirty="0" smtClean="0">
                <a:solidFill>
                  <a:srgbClr val="000000"/>
                </a:solidFill>
                <a:latin typeface="Arial" panose="020B0604020202020204" pitchFamily="34" charset="0"/>
                <a:cs typeface="Arial" panose="020B0604020202020204" pitchFamily="34" charset="0"/>
              </a:rPr>
              <a:t>L</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f</a:t>
            </a:r>
            <a:r>
              <a:rPr lang="tr-TR" sz="1600" i="1" dirty="0" err="1" smtClean="0">
                <a:solidFill>
                  <a:srgbClr val="000000"/>
                </a:solidFill>
                <a:latin typeface="Arial" panose="020B0604020202020204" pitchFamily="34" charset="0"/>
                <a:cs typeface="Arial" panose="020B0604020202020204" pitchFamily="34" charset="0"/>
              </a:rPr>
              <a:t>ermentum</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L. </a:t>
            </a:r>
            <a:r>
              <a:rPr lang="tr-TR" sz="1600" i="1" dirty="0" err="1">
                <a:solidFill>
                  <a:srgbClr val="000000"/>
                </a:solidFill>
                <a:latin typeface="Arial" panose="020B0604020202020204" pitchFamily="34" charset="0"/>
                <a:cs typeface="Arial" panose="020B0604020202020204" pitchFamily="34" charset="0"/>
              </a:rPr>
              <a:t>b</a:t>
            </a:r>
            <a:r>
              <a:rPr lang="tr-TR" sz="1600" i="1" dirty="0" err="1" smtClean="0">
                <a:solidFill>
                  <a:srgbClr val="000000"/>
                </a:solidFill>
                <a:latin typeface="Arial" panose="020B0604020202020204" pitchFamily="34" charset="0"/>
                <a:cs typeface="Arial" panose="020B0604020202020204" pitchFamily="34" charset="0"/>
              </a:rPr>
              <a:t>revis</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L. </a:t>
            </a:r>
            <a:r>
              <a:rPr lang="tr-TR" sz="1600" i="1" dirty="0" err="1">
                <a:solidFill>
                  <a:srgbClr val="000000"/>
                </a:solidFill>
                <a:latin typeface="Arial" panose="020B0604020202020204" pitchFamily="34" charset="0"/>
                <a:cs typeface="Arial" panose="020B0604020202020204" pitchFamily="34" charset="0"/>
              </a:rPr>
              <a:t>s</a:t>
            </a:r>
            <a:r>
              <a:rPr lang="tr-TR" sz="1600" i="1" dirty="0" err="1" smtClean="0">
                <a:solidFill>
                  <a:srgbClr val="000000"/>
                </a:solidFill>
                <a:latin typeface="Arial" panose="020B0604020202020204" pitchFamily="34" charset="0"/>
                <a:cs typeface="Arial" panose="020B0604020202020204" pitchFamily="34" charset="0"/>
              </a:rPr>
              <a:t>ake</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L. </a:t>
            </a:r>
            <a:r>
              <a:rPr lang="tr-TR" sz="1600" i="1" dirty="0" err="1" smtClean="0">
                <a:solidFill>
                  <a:srgbClr val="000000"/>
                </a:solidFill>
                <a:latin typeface="Arial" panose="020B0604020202020204" pitchFamily="34" charset="0"/>
                <a:cs typeface="Arial" panose="020B0604020202020204" pitchFamily="34" charset="0"/>
              </a:rPr>
              <a:t>agilis</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L. </a:t>
            </a:r>
            <a:r>
              <a:rPr lang="tr-TR" sz="1600" i="1" dirty="0" err="1">
                <a:solidFill>
                  <a:srgbClr val="000000"/>
                </a:solidFill>
                <a:latin typeface="Arial" panose="020B0604020202020204" pitchFamily="34" charset="0"/>
                <a:cs typeface="Arial" panose="020B0604020202020204" pitchFamily="34" charset="0"/>
              </a:rPr>
              <a:t>v</a:t>
            </a:r>
            <a:r>
              <a:rPr lang="tr-TR" sz="1600" i="1" dirty="0" err="1" smtClean="0">
                <a:solidFill>
                  <a:srgbClr val="000000"/>
                </a:solidFill>
                <a:latin typeface="Arial" panose="020B0604020202020204" pitchFamily="34" charset="0"/>
                <a:cs typeface="Arial" panose="020B0604020202020204" pitchFamily="34" charset="0"/>
              </a:rPr>
              <a:t>iridescens</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L. </a:t>
            </a:r>
            <a:r>
              <a:rPr lang="tr-TR" sz="1600" i="1" dirty="0" err="1">
                <a:solidFill>
                  <a:srgbClr val="000000"/>
                </a:solidFill>
                <a:latin typeface="Arial" panose="020B0604020202020204" pitchFamily="34" charset="0"/>
                <a:cs typeface="Arial" panose="020B0604020202020204" pitchFamily="34" charset="0"/>
              </a:rPr>
              <a:t>c</a:t>
            </a:r>
            <a:r>
              <a:rPr lang="tr-TR" sz="1600" i="1" dirty="0" err="1" smtClean="0">
                <a:solidFill>
                  <a:srgbClr val="000000"/>
                </a:solidFill>
                <a:latin typeface="Arial" panose="020B0604020202020204" pitchFamily="34" charset="0"/>
                <a:cs typeface="Arial" panose="020B0604020202020204" pitchFamily="34" charset="0"/>
              </a:rPr>
              <a:t>arnis</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a:rPr>
              <a:t>L. </a:t>
            </a:r>
            <a:r>
              <a:rPr lang="tr-TR" sz="1600" i="1" dirty="0" err="1">
                <a:solidFill>
                  <a:srgbClr val="000000"/>
                </a:solidFill>
                <a:latin typeface="Arial"/>
              </a:rPr>
              <a:t>casei</a:t>
            </a:r>
            <a:r>
              <a:rPr lang="tr-TR" sz="1600" i="1" dirty="0">
                <a:solidFill>
                  <a:srgbClr val="000000"/>
                </a:solidFill>
                <a:latin typeface="Arial"/>
              </a:rPr>
              <a:t> </a:t>
            </a:r>
            <a:r>
              <a:rPr lang="tr-TR" sz="1600" i="1" dirty="0" err="1">
                <a:solidFill>
                  <a:srgbClr val="000000"/>
                </a:solidFill>
                <a:latin typeface="Arial"/>
              </a:rPr>
              <a:t>subs</a:t>
            </a:r>
            <a:r>
              <a:rPr lang="tr-TR" sz="1600" i="1" dirty="0">
                <a:solidFill>
                  <a:srgbClr val="000000"/>
                </a:solidFill>
                <a:latin typeface="Arial"/>
              </a:rPr>
              <a:t>. </a:t>
            </a:r>
            <a:r>
              <a:rPr lang="tr-TR" sz="1600" i="1" dirty="0" err="1">
                <a:solidFill>
                  <a:srgbClr val="000000"/>
                </a:solidFill>
                <a:latin typeface="Arial"/>
              </a:rPr>
              <a:t>Rhamnosus</a:t>
            </a:r>
            <a:endParaRPr lang="tr-TR" sz="1600" i="1" dirty="0">
              <a:solidFill>
                <a:srgbClr val="000000"/>
              </a:solidFill>
              <a:latin typeface="Arial"/>
            </a:endParaRPr>
          </a:p>
          <a:p>
            <a:pPr defTabSz="914400"/>
            <a:endParaRPr lang="tr-TR" sz="1600" dirty="0">
              <a:solidFill>
                <a:srgbClr val="000000"/>
              </a:solidFill>
              <a:latin typeface="Arial"/>
            </a:endParaRPr>
          </a:p>
          <a:p>
            <a:pPr defTabSz="914400"/>
            <a:endParaRPr lang="tr-TR" sz="1600" dirty="0">
              <a:solidFill>
                <a:srgbClr val="000000"/>
              </a:solidFill>
              <a:latin typeface="Arial"/>
            </a:endParaRPr>
          </a:p>
          <a:p>
            <a:pPr defTabSz="914400"/>
            <a:endParaRPr lang="tr-TR" sz="1600" dirty="0">
              <a:solidFill>
                <a:srgbClr val="000000"/>
              </a:solidFill>
              <a:latin typeface="Arial"/>
            </a:endParaRPr>
          </a:p>
          <a:p>
            <a:pPr defTabSz="914400"/>
            <a:endParaRPr lang="tr-TR" sz="1600" dirty="0">
              <a:solidFill>
                <a:srgbClr val="000000"/>
              </a:solidFill>
              <a:latin typeface="Arial"/>
            </a:endParaRPr>
          </a:p>
          <a:p>
            <a:pPr defTabSz="914400"/>
            <a:r>
              <a:rPr lang="tr-TR" sz="1600" i="1" dirty="0" smtClean="0">
                <a:solidFill>
                  <a:srgbClr val="000000"/>
                </a:solidFill>
                <a:latin typeface="Arial" panose="020B0604020202020204" pitchFamily="34" charset="0"/>
                <a:cs typeface="Arial" panose="020B0604020202020204" pitchFamily="34" charset="0"/>
              </a:rPr>
              <a:t> </a:t>
            </a:r>
            <a:endParaRPr lang="tr-TR" sz="1600" dirty="0">
              <a:solidFill>
                <a:srgbClr val="000000"/>
              </a:solidFill>
              <a:latin typeface="Arial"/>
            </a:endParaRPr>
          </a:p>
          <a:p>
            <a:pPr defTabSz="914400"/>
            <a:endParaRPr lang="tr-TR" sz="1200" dirty="0">
              <a:solidFill>
                <a:srgbClr val="000000"/>
              </a:solidFill>
              <a:latin typeface="Arial"/>
            </a:endParaRPr>
          </a:p>
          <a:p>
            <a:pPr defTabSz="914400"/>
            <a:endParaRPr lang="ko-KR" altLang="en-US" sz="1200" b="1" dirty="0">
              <a:solidFill>
                <a:srgbClr val="000000">
                  <a:lumMod val="75000"/>
                  <a:lumOff val="25000"/>
                </a:srgbClr>
              </a:solidFill>
              <a:latin typeface="Arial"/>
              <a:ea typeface="맑은 고딕" panose="020B0503020000020004" pitchFamily="34" charset="-127"/>
            </a:endParaRPr>
          </a:p>
        </p:txBody>
      </p:sp>
      <p:sp>
        <p:nvSpPr>
          <p:cNvPr id="13" name="TextBox 155">
            <a:extLst>
              <a:ext uri="{FF2B5EF4-FFF2-40B4-BE49-F238E27FC236}">
                <a16:creationId xmlns:a16="http://schemas.microsoft.com/office/drawing/2014/main" id="{0271E1F7-CDEC-4B51-9D37-6254803F1837}"/>
              </a:ext>
            </a:extLst>
          </p:cNvPr>
          <p:cNvSpPr txBox="1"/>
          <p:nvPr/>
        </p:nvSpPr>
        <p:spPr>
          <a:xfrm>
            <a:off x="876453" y="3034183"/>
            <a:ext cx="806953" cy="646331"/>
          </a:xfrm>
          <a:prstGeom prst="rect">
            <a:avLst/>
          </a:prstGeom>
          <a:noFill/>
        </p:spPr>
        <p:txBody>
          <a:bodyPr wrap="square" rtlCol="0">
            <a:spAutoFit/>
          </a:bodyPr>
          <a:lstStyle/>
          <a:p>
            <a:pPr algn="ctr" defTabSz="914400"/>
            <a:r>
              <a:rPr lang="en-US" altLang="ko-KR" sz="3600" b="1" dirty="0">
                <a:solidFill>
                  <a:srgbClr val="000000">
                    <a:lumMod val="65000"/>
                    <a:lumOff val="35000"/>
                  </a:srgbClr>
                </a:solidFill>
                <a:latin typeface="Arial"/>
                <a:ea typeface="맑은 고딕" panose="020B0503020000020004" pitchFamily="34" charset="-127"/>
              </a:rPr>
              <a:t>02</a:t>
            </a:r>
            <a:endParaRPr lang="ko-KR" altLang="en-US" sz="3600" b="1" dirty="0">
              <a:solidFill>
                <a:srgbClr val="000000">
                  <a:lumMod val="65000"/>
                  <a:lumOff val="35000"/>
                </a:srgbClr>
              </a:solidFill>
              <a:latin typeface="Arial"/>
              <a:ea typeface="맑은 고딕" panose="020B0503020000020004" pitchFamily="34" charset="-127"/>
            </a:endParaRPr>
          </a:p>
        </p:txBody>
      </p:sp>
      <p:sp>
        <p:nvSpPr>
          <p:cNvPr id="14" name="TextBox 156">
            <a:extLst>
              <a:ext uri="{FF2B5EF4-FFF2-40B4-BE49-F238E27FC236}">
                <a16:creationId xmlns:a16="http://schemas.microsoft.com/office/drawing/2014/main" id="{44A88293-1C58-43C5-A90C-30F738958CA1}"/>
              </a:ext>
            </a:extLst>
          </p:cNvPr>
          <p:cNvSpPr txBox="1"/>
          <p:nvPr/>
        </p:nvSpPr>
        <p:spPr>
          <a:xfrm>
            <a:off x="1802674" y="3218849"/>
            <a:ext cx="1532655" cy="338554"/>
          </a:xfrm>
          <a:prstGeom prst="rect">
            <a:avLst/>
          </a:prstGeom>
          <a:noFill/>
        </p:spPr>
        <p:txBody>
          <a:bodyPr wrap="square" rtlCol="0">
            <a:spAutoFit/>
          </a:bodyPr>
          <a:lstStyle/>
          <a:p>
            <a:pPr algn="ctr" defTabSz="914400"/>
            <a:r>
              <a:rPr lang="tr-TR" altLang="ko-KR" sz="1600" b="1" dirty="0" err="1" smtClean="0">
                <a:solidFill>
                  <a:srgbClr val="000000">
                    <a:lumMod val="75000"/>
                    <a:lumOff val="25000"/>
                  </a:srgbClr>
                </a:solidFill>
                <a:latin typeface="Arial"/>
                <a:ea typeface="맑은 고딕" panose="020B0503020000020004" pitchFamily="34" charset="-127"/>
              </a:rPr>
              <a:t>Pediococcus</a:t>
            </a:r>
            <a:endParaRPr lang="ko-KR" altLang="en-US" sz="1600" b="1" dirty="0">
              <a:solidFill>
                <a:srgbClr val="000000">
                  <a:lumMod val="75000"/>
                  <a:lumOff val="25000"/>
                </a:srgbClr>
              </a:solidFill>
              <a:latin typeface="Arial"/>
              <a:ea typeface="맑은 고딕" panose="020B0503020000020004" pitchFamily="34" charset="-127"/>
            </a:endParaRPr>
          </a:p>
        </p:txBody>
      </p:sp>
      <p:sp>
        <p:nvSpPr>
          <p:cNvPr id="15" name="Chevron 21">
            <a:extLst>
              <a:ext uri="{FF2B5EF4-FFF2-40B4-BE49-F238E27FC236}">
                <a16:creationId xmlns:a16="http://schemas.microsoft.com/office/drawing/2014/main" id="{151C925E-A21B-47B7-8B5C-04EC127E1536}"/>
              </a:ext>
            </a:extLst>
          </p:cNvPr>
          <p:cNvSpPr/>
          <p:nvPr/>
        </p:nvSpPr>
        <p:spPr>
          <a:xfrm>
            <a:off x="4785867" y="3077496"/>
            <a:ext cx="400199" cy="513159"/>
          </a:xfrm>
          <a:prstGeom prst="chevron">
            <a:avLst/>
          </a:prstGeom>
          <a:solidFill>
            <a:sysClr val="window" lastClr="FFFFFF">
              <a:lumMod val="85000"/>
            </a:sysClr>
          </a:solidFill>
          <a:ln w="12700" cap="flat" cmpd="sng" algn="ctr">
            <a:noFill/>
            <a:prstDash val="solid"/>
            <a:miter lim="800000"/>
          </a:ln>
          <a:effectLst/>
        </p:spPr>
        <p:txBody>
          <a:bodyPr rtlCol="0" anchor="ctr"/>
          <a:lstStyle/>
          <a:p>
            <a:pPr algn="ctr" defTabSz="914400">
              <a:defRPr/>
            </a:pPr>
            <a:endParaRPr lang="en-US" kern="0" smtClean="0">
              <a:solidFill>
                <a:srgbClr val="000000"/>
              </a:solidFill>
              <a:latin typeface="Arial"/>
            </a:endParaRPr>
          </a:p>
        </p:txBody>
      </p:sp>
      <p:sp>
        <p:nvSpPr>
          <p:cNvPr id="16" name="TextBox 160">
            <a:extLst>
              <a:ext uri="{FF2B5EF4-FFF2-40B4-BE49-F238E27FC236}">
                <a16:creationId xmlns:a16="http://schemas.microsoft.com/office/drawing/2014/main" id="{E972C5AC-1AAA-40A3-9BE8-A822F855A21A}"/>
              </a:ext>
            </a:extLst>
          </p:cNvPr>
          <p:cNvSpPr txBox="1"/>
          <p:nvPr/>
        </p:nvSpPr>
        <p:spPr>
          <a:xfrm>
            <a:off x="5615197" y="3120407"/>
            <a:ext cx="5717525" cy="523220"/>
          </a:xfrm>
          <a:prstGeom prst="rect">
            <a:avLst/>
          </a:prstGeom>
          <a:noFill/>
        </p:spPr>
        <p:txBody>
          <a:bodyPr wrap="square" rtlCol="0">
            <a:spAutoFit/>
          </a:bodyPr>
          <a:lstStyle/>
          <a:p>
            <a:pPr defTabSz="914400"/>
            <a:r>
              <a:rPr lang="tr-TR" sz="1600" i="1" dirty="0">
                <a:solidFill>
                  <a:srgbClr val="000000"/>
                </a:solidFill>
                <a:latin typeface="Arial" panose="020B0604020202020204" pitchFamily="34" charset="0"/>
                <a:cs typeface="Arial" panose="020B0604020202020204" pitchFamily="34" charset="0"/>
              </a:rPr>
              <a:t>P. </a:t>
            </a:r>
            <a:r>
              <a:rPr lang="tr-TR" sz="1600" i="1" dirty="0" err="1">
                <a:solidFill>
                  <a:srgbClr val="000000"/>
                </a:solidFill>
                <a:latin typeface="Arial" panose="020B0604020202020204" pitchFamily="34" charset="0"/>
                <a:cs typeface="Arial" panose="020B0604020202020204" pitchFamily="34" charset="0"/>
              </a:rPr>
              <a:t>p</a:t>
            </a:r>
            <a:r>
              <a:rPr lang="tr-TR" sz="1600" i="1" dirty="0" err="1" smtClean="0">
                <a:solidFill>
                  <a:srgbClr val="000000"/>
                </a:solidFill>
                <a:latin typeface="Arial" panose="020B0604020202020204" pitchFamily="34" charset="0"/>
                <a:cs typeface="Arial" panose="020B0604020202020204" pitchFamily="34" charset="0"/>
              </a:rPr>
              <a:t>entosaceus</a:t>
            </a:r>
            <a:r>
              <a:rPr lang="tr-TR" sz="1600" i="1" dirty="0" smtClean="0">
                <a:solidFill>
                  <a:srgbClr val="000000"/>
                </a:solidFill>
                <a:latin typeface="Arial" panose="020B0604020202020204" pitchFamily="34" charset="0"/>
                <a:cs typeface="Arial" panose="020B0604020202020204" pitchFamily="34" charset="0"/>
              </a:rPr>
              <a:t>, </a:t>
            </a:r>
            <a:r>
              <a:rPr lang="tr-TR" sz="1600" i="1" dirty="0">
                <a:solidFill>
                  <a:srgbClr val="000000"/>
                </a:solidFill>
                <a:latin typeface="Arial" panose="020B0604020202020204" pitchFamily="34" charset="0"/>
                <a:cs typeface="Arial" panose="020B0604020202020204" pitchFamily="34" charset="0"/>
              </a:rPr>
              <a:t>P. </a:t>
            </a:r>
            <a:r>
              <a:rPr lang="tr-TR" sz="1600" i="1" dirty="0" err="1">
                <a:solidFill>
                  <a:srgbClr val="000000"/>
                </a:solidFill>
                <a:latin typeface="Arial" panose="020B0604020202020204" pitchFamily="34" charset="0"/>
                <a:cs typeface="Arial" panose="020B0604020202020204" pitchFamily="34" charset="0"/>
              </a:rPr>
              <a:t>acidilactici</a:t>
            </a:r>
            <a:endParaRPr lang="tr-TR" sz="1600" dirty="0">
              <a:solidFill>
                <a:srgbClr val="000000"/>
              </a:solidFill>
              <a:latin typeface="Arial"/>
            </a:endParaRPr>
          </a:p>
          <a:p>
            <a:pPr defTabSz="914400"/>
            <a:endParaRPr lang="tr-TR" sz="1200" dirty="0">
              <a:solidFill>
                <a:srgbClr val="000000"/>
              </a:solidFill>
              <a:latin typeface="Arial"/>
            </a:endParaRPr>
          </a:p>
        </p:txBody>
      </p:sp>
      <p:sp>
        <p:nvSpPr>
          <p:cNvPr id="17" name="TextBox 162">
            <a:extLst>
              <a:ext uri="{FF2B5EF4-FFF2-40B4-BE49-F238E27FC236}">
                <a16:creationId xmlns:a16="http://schemas.microsoft.com/office/drawing/2014/main" id="{CF92FC1C-BE73-422F-88F9-EDB8DAFAB2FD}"/>
              </a:ext>
            </a:extLst>
          </p:cNvPr>
          <p:cNvSpPr txBox="1"/>
          <p:nvPr/>
        </p:nvSpPr>
        <p:spPr>
          <a:xfrm>
            <a:off x="876453" y="4153436"/>
            <a:ext cx="806953" cy="646331"/>
          </a:xfrm>
          <a:prstGeom prst="rect">
            <a:avLst/>
          </a:prstGeom>
          <a:noFill/>
        </p:spPr>
        <p:txBody>
          <a:bodyPr wrap="square" rtlCol="0">
            <a:spAutoFit/>
          </a:bodyPr>
          <a:lstStyle/>
          <a:p>
            <a:pPr algn="ctr" defTabSz="914400"/>
            <a:r>
              <a:rPr lang="en-US" altLang="ko-KR" sz="3600" b="1" dirty="0">
                <a:solidFill>
                  <a:srgbClr val="000000">
                    <a:lumMod val="65000"/>
                    <a:lumOff val="35000"/>
                  </a:srgbClr>
                </a:solidFill>
                <a:latin typeface="Arial"/>
                <a:ea typeface="맑은 고딕" panose="020B0503020000020004" pitchFamily="34" charset="-127"/>
              </a:rPr>
              <a:t>03</a:t>
            </a:r>
            <a:endParaRPr lang="ko-KR" altLang="en-US" sz="3600" b="1" dirty="0">
              <a:solidFill>
                <a:srgbClr val="000000">
                  <a:lumMod val="65000"/>
                  <a:lumOff val="35000"/>
                </a:srgbClr>
              </a:solidFill>
              <a:latin typeface="Arial"/>
              <a:ea typeface="맑은 고딕" panose="020B0503020000020004" pitchFamily="34" charset="-127"/>
            </a:endParaRPr>
          </a:p>
        </p:txBody>
      </p:sp>
      <p:sp>
        <p:nvSpPr>
          <p:cNvPr id="18" name="TextBox 163">
            <a:extLst>
              <a:ext uri="{FF2B5EF4-FFF2-40B4-BE49-F238E27FC236}">
                <a16:creationId xmlns:a16="http://schemas.microsoft.com/office/drawing/2014/main" id="{15370635-1211-4A31-92CD-0D8A00045222}"/>
              </a:ext>
            </a:extLst>
          </p:cNvPr>
          <p:cNvSpPr txBox="1"/>
          <p:nvPr/>
        </p:nvSpPr>
        <p:spPr>
          <a:xfrm>
            <a:off x="1802674" y="4338102"/>
            <a:ext cx="1532655" cy="338554"/>
          </a:xfrm>
          <a:prstGeom prst="rect">
            <a:avLst/>
          </a:prstGeom>
          <a:noFill/>
        </p:spPr>
        <p:txBody>
          <a:bodyPr wrap="square" rtlCol="0">
            <a:spAutoFit/>
          </a:bodyPr>
          <a:lstStyle/>
          <a:p>
            <a:pPr algn="ctr" defTabSz="914400"/>
            <a:r>
              <a:rPr lang="tr-TR" altLang="ko-KR" sz="1600" b="1" dirty="0" err="1" smtClean="0">
                <a:solidFill>
                  <a:srgbClr val="000000">
                    <a:lumMod val="75000"/>
                    <a:lumOff val="25000"/>
                  </a:srgbClr>
                </a:solidFill>
                <a:latin typeface="Arial"/>
                <a:ea typeface="맑은 고딕" panose="020B0503020000020004" pitchFamily="34" charset="-127"/>
              </a:rPr>
              <a:t>Leuconostoc</a:t>
            </a:r>
            <a:endParaRPr lang="ko-KR" altLang="en-US" sz="1600" b="1" dirty="0">
              <a:solidFill>
                <a:srgbClr val="000000">
                  <a:lumMod val="75000"/>
                  <a:lumOff val="25000"/>
                </a:srgbClr>
              </a:solidFill>
              <a:latin typeface="Arial"/>
              <a:ea typeface="맑은 고딕" panose="020B0503020000020004" pitchFamily="34" charset="-127"/>
            </a:endParaRPr>
          </a:p>
        </p:txBody>
      </p:sp>
      <p:sp>
        <p:nvSpPr>
          <p:cNvPr id="19" name="Chevron 29">
            <a:extLst>
              <a:ext uri="{FF2B5EF4-FFF2-40B4-BE49-F238E27FC236}">
                <a16:creationId xmlns:a16="http://schemas.microsoft.com/office/drawing/2014/main" id="{E126D264-0335-43FC-9E78-E9CFE7EFCF37}"/>
              </a:ext>
            </a:extLst>
          </p:cNvPr>
          <p:cNvSpPr/>
          <p:nvPr/>
        </p:nvSpPr>
        <p:spPr>
          <a:xfrm>
            <a:off x="4785867" y="4196749"/>
            <a:ext cx="400199" cy="513159"/>
          </a:xfrm>
          <a:prstGeom prst="chevron">
            <a:avLst/>
          </a:prstGeom>
          <a:solidFill>
            <a:sysClr val="window" lastClr="FFFFFF">
              <a:lumMod val="85000"/>
            </a:sysClr>
          </a:solidFill>
          <a:ln w="12700" cap="flat" cmpd="sng" algn="ctr">
            <a:noFill/>
            <a:prstDash val="solid"/>
            <a:miter lim="800000"/>
          </a:ln>
          <a:effectLst/>
        </p:spPr>
        <p:txBody>
          <a:bodyPr rtlCol="0" anchor="ctr"/>
          <a:lstStyle/>
          <a:p>
            <a:pPr algn="ctr" defTabSz="914400">
              <a:defRPr/>
            </a:pPr>
            <a:endParaRPr lang="en-US" kern="0" smtClean="0">
              <a:solidFill>
                <a:srgbClr val="000000"/>
              </a:solidFill>
              <a:latin typeface="Arial"/>
            </a:endParaRPr>
          </a:p>
        </p:txBody>
      </p:sp>
      <p:sp>
        <p:nvSpPr>
          <p:cNvPr id="20" name="TextBox 167">
            <a:extLst>
              <a:ext uri="{FF2B5EF4-FFF2-40B4-BE49-F238E27FC236}">
                <a16:creationId xmlns:a16="http://schemas.microsoft.com/office/drawing/2014/main" id="{82887B3C-66E9-4A36-AE4E-6B9731E6A843}"/>
              </a:ext>
            </a:extLst>
          </p:cNvPr>
          <p:cNvSpPr txBox="1"/>
          <p:nvPr/>
        </p:nvSpPr>
        <p:spPr>
          <a:xfrm>
            <a:off x="5615197" y="4133243"/>
            <a:ext cx="6049934" cy="954107"/>
          </a:xfrm>
          <a:prstGeom prst="rect">
            <a:avLst/>
          </a:prstGeom>
          <a:noFill/>
        </p:spPr>
        <p:txBody>
          <a:bodyPr wrap="square" rtlCol="0">
            <a:spAutoFit/>
          </a:bodyPr>
          <a:lstStyle/>
          <a:p>
            <a:pPr defTabSz="914400"/>
            <a:r>
              <a:rPr lang="tr-TR" sz="1600" i="1" dirty="0" err="1">
                <a:solidFill>
                  <a:srgbClr val="000000"/>
                </a:solidFill>
                <a:latin typeface="Arial" panose="020B0604020202020204" pitchFamily="34" charset="0"/>
                <a:cs typeface="Arial" panose="020B0604020202020204" pitchFamily="34" charset="0"/>
              </a:rPr>
              <a:t>Leuconostoc</a:t>
            </a:r>
            <a:r>
              <a:rPr lang="tr-TR" sz="1600" i="1" dirty="0">
                <a:solidFill>
                  <a:srgbClr val="000000"/>
                </a:solidFill>
                <a:latin typeface="Arial" panose="020B0604020202020204" pitchFamily="34" charset="0"/>
                <a:cs typeface="Arial" panose="020B0604020202020204" pitchFamily="34" charset="0"/>
              </a:rPr>
              <a:t> </a:t>
            </a:r>
            <a:r>
              <a:rPr lang="tr-TR" sz="1600" i="1" dirty="0" err="1" smtClean="0">
                <a:solidFill>
                  <a:srgbClr val="000000"/>
                </a:solidFill>
                <a:latin typeface="Arial" panose="020B0604020202020204" pitchFamily="34" charset="0"/>
                <a:cs typeface="Arial" panose="020B0604020202020204" pitchFamily="34" charset="0"/>
              </a:rPr>
              <a:t>lactis</a:t>
            </a:r>
            <a:r>
              <a:rPr lang="tr-TR" sz="1600" i="1" dirty="0" smtClean="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Leuc</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mesenteroides</a:t>
            </a:r>
            <a:r>
              <a:rPr lang="tr-TR" sz="1600"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subsp</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m</a:t>
            </a:r>
            <a:r>
              <a:rPr lang="tr-TR" sz="1600" i="1" dirty="0" err="1" smtClean="0">
                <a:solidFill>
                  <a:srgbClr val="000000"/>
                </a:solidFill>
                <a:latin typeface="Arial" panose="020B0604020202020204" pitchFamily="34" charset="0"/>
                <a:cs typeface="Arial" panose="020B0604020202020204" pitchFamily="34" charset="0"/>
              </a:rPr>
              <a:t>esenteroides</a:t>
            </a:r>
            <a:r>
              <a:rPr lang="tr-TR" sz="1600" i="1" dirty="0" smtClean="0">
                <a:solidFill>
                  <a:srgbClr val="000000"/>
                </a:solidFill>
                <a:latin typeface="Arial" panose="020B0604020202020204" pitchFamily="34" charset="0"/>
                <a:cs typeface="Arial" panose="020B0604020202020204" pitchFamily="34" charset="0"/>
              </a:rPr>
              <a:t>, </a:t>
            </a:r>
            <a:r>
              <a:rPr lang="tr-TR" sz="1600" i="1" dirty="0" err="1" smtClean="0">
                <a:solidFill>
                  <a:srgbClr val="000000"/>
                </a:solidFill>
                <a:latin typeface="Arial" panose="020B0604020202020204" pitchFamily="34" charset="0"/>
                <a:cs typeface="Arial" panose="020B0604020202020204" pitchFamily="34" charset="0"/>
              </a:rPr>
              <a:t>Leuc</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mesenteroides</a:t>
            </a:r>
            <a:r>
              <a:rPr lang="tr-TR" sz="1600"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subsp</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dextranicum</a:t>
            </a:r>
            <a:endParaRPr lang="tr-TR" sz="1600" dirty="0">
              <a:solidFill>
                <a:srgbClr val="000000"/>
              </a:solidFill>
              <a:latin typeface="Arial"/>
            </a:endParaRPr>
          </a:p>
          <a:p>
            <a:pPr defTabSz="914400"/>
            <a:endParaRPr lang="tr-TR" sz="1200" dirty="0">
              <a:solidFill>
                <a:srgbClr val="000000"/>
              </a:solidFill>
              <a:latin typeface="Arial"/>
            </a:endParaRPr>
          </a:p>
          <a:p>
            <a:pPr defTabSz="914400"/>
            <a:endParaRPr lang="tr-TR" sz="1200" dirty="0">
              <a:solidFill>
                <a:srgbClr val="000000"/>
              </a:solidFill>
              <a:latin typeface="Arial"/>
            </a:endParaRPr>
          </a:p>
        </p:txBody>
      </p:sp>
      <p:sp>
        <p:nvSpPr>
          <p:cNvPr id="21" name="TextBox 169">
            <a:extLst>
              <a:ext uri="{FF2B5EF4-FFF2-40B4-BE49-F238E27FC236}">
                <a16:creationId xmlns:a16="http://schemas.microsoft.com/office/drawing/2014/main" id="{E6ABBADC-11BC-4ED1-A84E-0C888B912451}"/>
              </a:ext>
            </a:extLst>
          </p:cNvPr>
          <p:cNvSpPr txBox="1"/>
          <p:nvPr/>
        </p:nvSpPr>
        <p:spPr>
          <a:xfrm>
            <a:off x="876453" y="5272689"/>
            <a:ext cx="806953" cy="646331"/>
          </a:xfrm>
          <a:prstGeom prst="rect">
            <a:avLst/>
          </a:prstGeom>
          <a:noFill/>
        </p:spPr>
        <p:txBody>
          <a:bodyPr wrap="square" rtlCol="0">
            <a:spAutoFit/>
          </a:bodyPr>
          <a:lstStyle/>
          <a:p>
            <a:pPr algn="ctr" defTabSz="914400"/>
            <a:r>
              <a:rPr lang="en-US" altLang="ko-KR" sz="3600" b="1" dirty="0">
                <a:solidFill>
                  <a:srgbClr val="000000">
                    <a:lumMod val="65000"/>
                    <a:lumOff val="35000"/>
                  </a:srgbClr>
                </a:solidFill>
                <a:latin typeface="Arial"/>
                <a:ea typeface="맑은 고딕" panose="020B0503020000020004" pitchFamily="34" charset="-127"/>
              </a:rPr>
              <a:t>04</a:t>
            </a:r>
            <a:endParaRPr lang="ko-KR" altLang="en-US" sz="3600" b="1" dirty="0">
              <a:solidFill>
                <a:srgbClr val="000000">
                  <a:lumMod val="65000"/>
                  <a:lumOff val="35000"/>
                </a:srgbClr>
              </a:solidFill>
              <a:latin typeface="Arial"/>
              <a:ea typeface="맑은 고딕" panose="020B0503020000020004" pitchFamily="34" charset="-127"/>
            </a:endParaRPr>
          </a:p>
        </p:txBody>
      </p:sp>
      <p:sp>
        <p:nvSpPr>
          <p:cNvPr id="22" name="TextBox 170">
            <a:extLst>
              <a:ext uri="{FF2B5EF4-FFF2-40B4-BE49-F238E27FC236}">
                <a16:creationId xmlns:a16="http://schemas.microsoft.com/office/drawing/2014/main" id="{31B09748-BE94-45C3-A5DE-1A6E651145B8}"/>
              </a:ext>
            </a:extLst>
          </p:cNvPr>
          <p:cNvSpPr txBox="1"/>
          <p:nvPr/>
        </p:nvSpPr>
        <p:spPr>
          <a:xfrm>
            <a:off x="1802674" y="5441966"/>
            <a:ext cx="1532654" cy="338554"/>
          </a:xfrm>
          <a:prstGeom prst="rect">
            <a:avLst/>
          </a:prstGeom>
          <a:noFill/>
        </p:spPr>
        <p:txBody>
          <a:bodyPr wrap="square" rtlCol="0">
            <a:spAutoFit/>
          </a:bodyPr>
          <a:lstStyle/>
          <a:p>
            <a:pPr algn="ctr" defTabSz="914400"/>
            <a:r>
              <a:rPr lang="tr-TR" altLang="ko-KR" sz="1600" b="1" dirty="0" err="1" smtClean="0">
                <a:solidFill>
                  <a:srgbClr val="000000">
                    <a:lumMod val="75000"/>
                    <a:lumOff val="25000"/>
                  </a:srgbClr>
                </a:solidFill>
                <a:latin typeface="Arial"/>
                <a:ea typeface="맑은 고딕" panose="020B0503020000020004" pitchFamily="34" charset="-127"/>
              </a:rPr>
              <a:t>Lactococcus</a:t>
            </a:r>
            <a:endParaRPr lang="ko-KR" altLang="en-US" sz="1600" b="1" dirty="0">
              <a:solidFill>
                <a:srgbClr val="000000">
                  <a:lumMod val="75000"/>
                  <a:lumOff val="25000"/>
                </a:srgbClr>
              </a:solidFill>
              <a:latin typeface="Arial"/>
              <a:ea typeface="맑은 고딕" panose="020B0503020000020004" pitchFamily="34" charset="-127"/>
            </a:endParaRPr>
          </a:p>
        </p:txBody>
      </p:sp>
      <p:sp>
        <p:nvSpPr>
          <p:cNvPr id="23" name="Chevron 37">
            <a:extLst>
              <a:ext uri="{FF2B5EF4-FFF2-40B4-BE49-F238E27FC236}">
                <a16:creationId xmlns:a16="http://schemas.microsoft.com/office/drawing/2014/main" id="{F6BE37BD-95C7-43DB-9337-7BC1C2B2A7A4}"/>
              </a:ext>
            </a:extLst>
          </p:cNvPr>
          <p:cNvSpPr/>
          <p:nvPr/>
        </p:nvSpPr>
        <p:spPr>
          <a:xfrm>
            <a:off x="4785867" y="5339275"/>
            <a:ext cx="400199" cy="513159"/>
          </a:xfrm>
          <a:prstGeom prst="chevron">
            <a:avLst/>
          </a:prstGeom>
          <a:solidFill>
            <a:sysClr val="window" lastClr="FFFFFF">
              <a:lumMod val="85000"/>
            </a:sysClr>
          </a:solidFill>
          <a:ln w="12700" cap="flat" cmpd="sng" algn="ctr">
            <a:noFill/>
            <a:prstDash val="solid"/>
            <a:miter lim="800000"/>
          </a:ln>
          <a:effectLst/>
        </p:spPr>
        <p:txBody>
          <a:bodyPr rtlCol="0" anchor="ctr"/>
          <a:lstStyle/>
          <a:p>
            <a:pPr algn="ctr" defTabSz="914400">
              <a:defRPr/>
            </a:pPr>
            <a:endParaRPr lang="en-US" kern="0" dirty="0" smtClean="0">
              <a:solidFill>
                <a:srgbClr val="000000"/>
              </a:solidFill>
              <a:latin typeface="Arial"/>
            </a:endParaRPr>
          </a:p>
        </p:txBody>
      </p:sp>
      <p:sp>
        <p:nvSpPr>
          <p:cNvPr id="24" name="TextBox 174">
            <a:extLst>
              <a:ext uri="{FF2B5EF4-FFF2-40B4-BE49-F238E27FC236}">
                <a16:creationId xmlns:a16="http://schemas.microsoft.com/office/drawing/2014/main" id="{74A79ABF-4E61-47BC-B417-5E98985BDF54}"/>
              </a:ext>
            </a:extLst>
          </p:cNvPr>
          <p:cNvSpPr txBox="1"/>
          <p:nvPr/>
        </p:nvSpPr>
        <p:spPr>
          <a:xfrm>
            <a:off x="5615197" y="5441966"/>
            <a:ext cx="5717525" cy="338554"/>
          </a:xfrm>
          <a:prstGeom prst="rect">
            <a:avLst/>
          </a:prstGeom>
          <a:noFill/>
        </p:spPr>
        <p:txBody>
          <a:bodyPr wrap="square" rtlCol="0">
            <a:spAutoFit/>
          </a:bodyPr>
          <a:lstStyle/>
          <a:p>
            <a:pPr defTabSz="914400"/>
            <a:r>
              <a:rPr lang="tr-TR" sz="1600" i="1" dirty="0" err="1">
                <a:solidFill>
                  <a:srgbClr val="000000"/>
                </a:solidFill>
                <a:latin typeface="Arial" panose="020B0604020202020204" pitchFamily="34" charset="0"/>
                <a:cs typeface="Arial" panose="020B0604020202020204" pitchFamily="34" charset="0"/>
              </a:rPr>
              <a:t>Lc</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lactis</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subsp</a:t>
            </a:r>
            <a:r>
              <a:rPr lang="tr-TR" sz="1600" i="1" dirty="0">
                <a:solidFill>
                  <a:srgbClr val="000000"/>
                </a:solidFill>
                <a:latin typeface="Arial" panose="020B0604020202020204" pitchFamily="34" charset="0"/>
                <a:cs typeface="Arial" panose="020B0604020202020204" pitchFamily="34" charset="0"/>
              </a:rPr>
              <a:t>. </a:t>
            </a:r>
            <a:r>
              <a:rPr lang="tr-TR" sz="1600" i="1" dirty="0" err="1">
                <a:solidFill>
                  <a:srgbClr val="000000"/>
                </a:solidFill>
                <a:latin typeface="Arial" panose="020B0604020202020204" pitchFamily="34" charset="0"/>
                <a:cs typeface="Arial" panose="020B0604020202020204" pitchFamily="34" charset="0"/>
              </a:rPr>
              <a:t>lactis</a:t>
            </a:r>
            <a:endParaRPr lang="tr-TR" sz="1600" dirty="0">
              <a:solidFill>
                <a:srgbClr val="000000"/>
              </a:solidFill>
              <a:latin typeface="Arial"/>
            </a:endParaRPr>
          </a:p>
        </p:txBody>
      </p:sp>
      <p:pic>
        <p:nvPicPr>
          <p:cNvPr id="25" name="Resim 24"/>
          <p:cNvPicPr>
            <a:picLocks noChangeAspect="1"/>
          </p:cNvPicPr>
          <p:nvPr/>
        </p:nvPicPr>
        <p:blipFill>
          <a:blip r:embed="rId2"/>
          <a:stretch>
            <a:fillRect/>
          </a:stretch>
        </p:blipFill>
        <p:spPr>
          <a:xfrm>
            <a:off x="3454597" y="1723281"/>
            <a:ext cx="1012900" cy="771395"/>
          </a:xfrm>
          <a:prstGeom prst="rect">
            <a:avLst/>
          </a:prstGeom>
        </p:spPr>
      </p:pic>
      <p:pic>
        <p:nvPicPr>
          <p:cNvPr id="26" name="Resim 25"/>
          <p:cNvPicPr>
            <a:picLocks noChangeAspect="1"/>
          </p:cNvPicPr>
          <p:nvPr/>
        </p:nvPicPr>
        <p:blipFill>
          <a:blip r:embed="rId3"/>
          <a:stretch>
            <a:fillRect/>
          </a:stretch>
        </p:blipFill>
        <p:spPr>
          <a:xfrm>
            <a:off x="3454597" y="2899060"/>
            <a:ext cx="1012900" cy="711370"/>
          </a:xfrm>
          <a:prstGeom prst="rect">
            <a:avLst/>
          </a:prstGeom>
        </p:spPr>
      </p:pic>
      <p:pic>
        <p:nvPicPr>
          <p:cNvPr id="27" name="Resim 26"/>
          <p:cNvPicPr>
            <a:picLocks noChangeAspect="1"/>
          </p:cNvPicPr>
          <p:nvPr/>
        </p:nvPicPr>
        <p:blipFill>
          <a:blip r:embed="rId4"/>
          <a:stretch>
            <a:fillRect/>
          </a:stretch>
        </p:blipFill>
        <p:spPr>
          <a:xfrm>
            <a:off x="3454596" y="4018313"/>
            <a:ext cx="1012901" cy="773614"/>
          </a:xfrm>
          <a:prstGeom prst="rect">
            <a:avLst/>
          </a:prstGeom>
        </p:spPr>
      </p:pic>
      <p:pic>
        <p:nvPicPr>
          <p:cNvPr id="28" name="Resim 27"/>
          <p:cNvPicPr>
            <a:picLocks noChangeAspect="1"/>
          </p:cNvPicPr>
          <p:nvPr/>
        </p:nvPicPr>
        <p:blipFill>
          <a:blip r:embed="rId5"/>
          <a:stretch>
            <a:fillRect/>
          </a:stretch>
        </p:blipFill>
        <p:spPr>
          <a:xfrm>
            <a:off x="3454596" y="5199810"/>
            <a:ext cx="1012901" cy="822168"/>
          </a:xfrm>
          <a:prstGeom prst="rect">
            <a:avLst/>
          </a:prstGeom>
        </p:spPr>
      </p:pic>
      <p:sp>
        <p:nvSpPr>
          <p:cNvPr id="29" name="Metin kutusu 28"/>
          <p:cNvSpPr txBox="1"/>
          <p:nvPr/>
        </p:nvSpPr>
        <p:spPr>
          <a:xfrm>
            <a:off x="2272145" y="6373091"/>
            <a:ext cx="7453746" cy="369332"/>
          </a:xfrm>
          <a:prstGeom prst="rect">
            <a:avLst/>
          </a:prstGeom>
          <a:noFill/>
        </p:spPr>
        <p:txBody>
          <a:bodyPr wrap="square" rtlCol="0">
            <a:spAutoFit/>
          </a:bodyPr>
          <a:lstStyle/>
          <a:p>
            <a:pPr defTabSz="914400"/>
            <a:r>
              <a:rPr lang="tr-TR" dirty="0" smtClean="0">
                <a:solidFill>
                  <a:prstClr val="black"/>
                </a:solidFill>
                <a:latin typeface="Arial" panose="020B0604020202020204" pitchFamily="34" charset="0"/>
                <a:cs typeface="Arial" panose="020B0604020202020204" pitchFamily="34" charset="0"/>
              </a:rPr>
              <a:t>Özdemir</a:t>
            </a:r>
            <a:r>
              <a:rPr lang="tr-TR" dirty="0">
                <a:solidFill>
                  <a:prstClr val="black"/>
                </a:solidFill>
                <a:latin typeface="Arial" panose="020B0604020202020204" pitchFamily="34" charset="0"/>
                <a:cs typeface="Arial" panose="020B0604020202020204" pitchFamily="34" charset="0"/>
              </a:rPr>
              <a:t>, 1999; </a:t>
            </a:r>
            <a:r>
              <a:rPr lang="tr-TR" dirty="0" err="1">
                <a:solidFill>
                  <a:prstClr val="black"/>
                </a:solidFill>
                <a:latin typeface="Arial" panose="020B0604020202020204" pitchFamily="34" charset="0"/>
                <a:cs typeface="Arial" panose="020B0604020202020204" pitchFamily="34" charset="0"/>
              </a:rPr>
              <a:t>Erdoğrul</a:t>
            </a:r>
            <a:r>
              <a:rPr lang="tr-TR" dirty="0">
                <a:solidFill>
                  <a:prstClr val="black"/>
                </a:solidFill>
                <a:latin typeface="Arial" panose="020B0604020202020204" pitchFamily="34" charset="0"/>
                <a:cs typeface="Arial" panose="020B0604020202020204" pitchFamily="34" charset="0"/>
              </a:rPr>
              <a:t>, 2002; Kaban 2007; Soyer </a:t>
            </a:r>
            <a:r>
              <a:rPr lang="tr-TR" dirty="0" err="1">
                <a:solidFill>
                  <a:prstClr val="black"/>
                </a:solidFill>
                <a:latin typeface="Arial" panose="020B0604020202020204" pitchFamily="34" charset="0"/>
                <a:cs typeface="Arial" panose="020B0604020202020204" pitchFamily="34" charset="0"/>
              </a:rPr>
              <a:t>and</a:t>
            </a:r>
            <a:r>
              <a:rPr lang="tr-TR" dirty="0">
                <a:solidFill>
                  <a:prstClr val="black"/>
                </a:solidFill>
                <a:latin typeface="Arial" panose="020B0604020202020204" pitchFamily="34" charset="0"/>
                <a:cs typeface="Arial" panose="020B0604020202020204" pitchFamily="34" charset="0"/>
              </a:rPr>
              <a:t> Ülkü </a:t>
            </a:r>
            <a:r>
              <a:rPr lang="tr-TR" dirty="0" smtClean="0">
                <a:solidFill>
                  <a:prstClr val="black"/>
                </a:solidFill>
                <a:latin typeface="Arial" panose="020B0604020202020204" pitchFamily="34" charset="0"/>
                <a:cs typeface="Arial" panose="020B0604020202020204" pitchFamily="34" charset="0"/>
              </a:rPr>
              <a:t>2008.</a:t>
            </a:r>
            <a:endParaRPr lang="tr-TR"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5947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Unvan 1"/>
          <p:cNvSpPr txBox="1">
            <a:spLocks/>
          </p:cNvSpPr>
          <p:nvPr/>
        </p:nvSpPr>
        <p:spPr>
          <a:xfrm>
            <a:off x="2001453" y="35135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tr-TR" sz="2400" b="1" dirty="0" err="1" smtClean="0">
                <a:latin typeface="Times New Roman" panose="02020603050405020304" pitchFamily="18" charset="0"/>
                <a:cs typeface="Times New Roman" panose="02020603050405020304" pitchFamily="18" charset="0"/>
              </a:rPr>
              <a:t>Physico-Chemical</a:t>
            </a:r>
            <a:r>
              <a:rPr lang="tr-TR" sz="2400" b="1" dirty="0" smtClean="0">
                <a:latin typeface="Times New Roman" panose="02020603050405020304" pitchFamily="18" charset="0"/>
                <a:cs typeface="Times New Roman" panose="02020603050405020304" pitchFamily="18" charset="0"/>
              </a:rPr>
              <a:t> </a:t>
            </a:r>
            <a:r>
              <a:rPr lang="tr-TR" sz="2400" b="1" dirty="0" err="1" smtClean="0">
                <a:latin typeface="Times New Roman" panose="02020603050405020304" pitchFamily="18" charset="0"/>
                <a:cs typeface="Times New Roman" panose="02020603050405020304" pitchFamily="18" charset="0"/>
              </a:rPr>
              <a:t>Properties</a:t>
            </a:r>
            <a:r>
              <a:rPr lang="tr-TR" sz="2400" b="1" dirty="0" smtClean="0">
                <a:latin typeface="Times New Roman" panose="02020603050405020304" pitchFamily="18" charset="0"/>
                <a:cs typeface="Times New Roman" panose="02020603050405020304" pitchFamily="18" charset="0"/>
              </a:rPr>
              <a:t> of </a:t>
            </a:r>
            <a:r>
              <a:rPr lang="tr-TR" sz="2400" b="1" dirty="0" err="1" smtClean="0">
                <a:latin typeface="Times New Roman" panose="02020603050405020304" pitchFamily="18" charset="0"/>
                <a:cs typeface="Times New Roman" panose="02020603050405020304" pitchFamily="18" charset="0"/>
              </a:rPr>
              <a:t>Turkish</a:t>
            </a:r>
            <a:r>
              <a:rPr lang="tr-TR" sz="2400" b="1" dirty="0" smtClean="0">
                <a:latin typeface="Times New Roman" panose="02020603050405020304" pitchFamily="18" charset="0"/>
                <a:cs typeface="Times New Roman" panose="02020603050405020304" pitchFamily="18" charset="0"/>
              </a:rPr>
              <a:t> Fermented Sucuk</a:t>
            </a:r>
            <a:endParaRPr lang="tr-TR" sz="2400" b="1" dirty="0">
              <a:latin typeface="Times New Roman" panose="02020603050405020304" pitchFamily="18" charset="0"/>
              <a:cs typeface="Times New Roman" panose="02020603050405020304" pitchFamily="18" charset="0"/>
            </a:endParaRPr>
          </a:p>
        </p:txBody>
      </p:sp>
      <p:sp>
        <p:nvSpPr>
          <p:cNvPr id="7" name="İçerik Yer Tutucusu 2"/>
          <p:cNvSpPr txBox="1">
            <a:spLocks/>
          </p:cNvSpPr>
          <p:nvPr/>
        </p:nvSpPr>
        <p:spPr>
          <a:xfrm>
            <a:off x="1794294" y="1987465"/>
            <a:ext cx="9521444" cy="32746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dirty="0" smtClean="0">
                <a:latin typeface="Constantia" panose="02030602050306030303" pitchFamily="18" charset="0"/>
                <a:cs typeface="Arial" panose="020B0604020202020204" pitchFamily="34" charset="0"/>
              </a:rPr>
              <a:t>During the fermentation, the pH value of the</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fermented s</a:t>
            </a:r>
            <a:r>
              <a:rPr lang="tr-TR" sz="2000" dirty="0" err="1" smtClean="0">
                <a:latin typeface="Constantia" panose="02030602050306030303" pitchFamily="18" charset="0"/>
                <a:cs typeface="Arial" panose="020B0604020202020204" pitchFamily="34" charset="0"/>
              </a:rPr>
              <a:t>uc</a:t>
            </a:r>
            <a:r>
              <a:rPr lang="en-US" sz="2000" dirty="0" err="1" smtClean="0">
                <a:latin typeface="Constantia" panose="02030602050306030303" pitchFamily="18" charset="0"/>
                <a:cs typeface="Arial" panose="020B0604020202020204" pitchFamily="34" charset="0"/>
              </a:rPr>
              <a:t>uk</a:t>
            </a:r>
            <a:r>
              <a:rPr lang="en-US" sz="2000" dirty="0" smtClean="0">
                <a:latin typeface="Constantia" panose="02030602050306030303" pitchFamily="18" charset="0"/>
                <a:cs typeface="Arial" panose="020B0604020202020204" pitchFamily="34" charset="0"/>
              </a:rPr>
              <a:t> is between 5.6 and 5.8 due to the breakdown of</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carbohydrates by bacteria, the pH drops to 4.8-5.0. Likewise, in the</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first days of drying, the humidity 65-70% </a:t>
            </a:r>
            <a:r>
              <a:rPr lang="tr-TR" sz="2000" dirty="0" err="1" smtClean="0">
                <a:latin typeface="Constantia" panose="02030602050306030303" pitchFamily="18" charset="0"/>
                <a:cs typeface="Arial" panose="020B0604020202020204" pitchFamily="34" charset="0"/>
              </a:rPr>
              <a:t>and</a:t>
            </a:r>
            <a:r>
              <a:rPr lang="tr-TR" sz="2000" dirty="0" smtClean="0">
                <a:latin typeface="Constantia" panose="02030602050306030303" pitchFamily="18" charset="0"/>
                <a:cs typeface="Arial" panose="020B0604020202020204" pitchFamily="34" charset="0"/>
              </a:rPr>
              <a:t> it </a:t>
            </a:r>
            <a:r>
              <a:rPr lang="en-US" sz="2000" dirty="0" smtClean="0">
                <a:latin typeface="Constantia" panose="02030602050306030303" pitchFamily="18" charset="0"/>
                <a:cs typeface="Arial" panose="020B0604020202020204" pitchFamily="34" charset="0"/>
              </a:rPr>
              <a:t>decreases </a:t>
            </a:r>
            <a:r>
              <a:rPr lang="en-US" sz="2000" smtClean="0">
                <a:latin typeface="Constantia" panose="02030602050306030303" pitchFamily="18" charset="0"/>
                <a:cs typeface="Arial" panose="020B0604020202020204" pitchFamily="34" charset="0"/>
              </a:rPr>
              <a:t>to 40</a:t>
            </a:r>
            <a:r>
              <a:rPr lang="en-US" sz="2000" dirty="0" smtClean="0">
                <a:latin typeface="Constantia" panose="02030602050306030303" pitchFamily="18" charset="0"/>
                <a:cs typeface="Arial" panose="020B0604020202020204" pitchFamily="34" charset="0"/>
              </a:rPr>
              <a:t>% </a:t>
            </a:r>
            <a:r>
              <a:rPr lang="tr-TR" sz="2000" dirty="0" smtClean="0">
                <a:latin typeface="Constantia" panose="02030602050306030303" pitchFamily="18" charset="0"/>
                <a:cs typeface="Arial" panose="020B0604020202020204" pitchFamily="34" charset="0"/>
              </a:rPr>
              <a:t>(Nazlı, 1998; Soyer et al., 2005)</a:t>
            </a:r>
            <a:r>
              <a:rPr lang="en-US" sz="2000" dirty="0" smtClean="0">
                <a:latin typeface="Constantia" panose="02030602050306030303" pitchFamily="18" charset="0"/>
                <a:cs typeface="Arial" panose="020B0604020202020204" pitchFamily="34" charset="0"/>
              </a:rPr>
              <a:t>.</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According to Turkish Standards Institute, TS-1070, pH value</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of Turkish s</a:t>
            </a:r>
            <a:r>
              <a:rPr lang="tr-TR" sz="2000" dirty="0" err="1" smtClean="0">
                <a:latin typeface="Constantia" panose="02030602050306030303" pitchFamily="18" charset="0"/>
                <a:cs typeface="Arial" panose="020B0604020202020204" pitchFamily="34" charset="0"/>
              </a:rPr>
              <a:t>uc</a:t>
            </a:r>
            <a:r>
              <a:rPr lang="en-US" sz="2000" dirty="0" err="1" smtClean="0">
                <a:latin typeface="Constantia" panose="02030602050306030303" pitchFamily="18" charset="0"/>
                <a:cs typeface="Arial" panose="020B0604020202020204" pitchFamily="34" charset="0"/>
              </a:rPr>
              <a:t>uk</a:t>
            </a:r>
            <a:r>
              <a:rPr lang="en-US" sz="2000" dirty="0" smtClean="0">
                <a:latin typeface="Constantia" panose="02030602050306030303" pitchFamily="18" charset="0"/>
                <a:cs typeface="Arial" panose="020B0604020202020204" pitchFamily="34" charset="0"/>
              </a:rPr>
              <a:t> is between 4.7-5.4 and moisture content</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maximum is 40%, while the fat content can be up to 30% for the first</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grade, and up to 40% for the second grade. Protein concentration can</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be up to 20% for the first grade and up to 18% for</a:t>
            </a:r>
            <a:r>
              <a:rPr lang="tr-TR" sz="2000" dirty="0" smtClean="0">
                <a:latin typeface="Constantia" panose="02030602050306030303" pitchFamily="18" charset="0"/>
                <a:cs typeface="Arial" panose="020B0604020202020204" pitchFamily="34" charset="0"/>
              </a:rPr>
              <a:t> </a:t>
            </a:r>
            <a:r>
              <a:rPr lang="en-US" sz="2000" dirty="0" smtClean="0">
                <a:latin typeface="Constantia" panose="02030602050306030303" pitchFamily="18" charset="0"/>
                <a:cs typeface="Arial" panose="020B0604020202020204" pitchFamily="34" charset="0"/>
              </a:rPr>
              <a:t>the second grade</a:t>
            </a:r>
            <a:r>
              <a:rPr lang="tr-TR" sz="2000" dirty="0" smtClean="0">
                <a:latin typeface="Constantia" panose="02030602050306030303" pitchFamily="18" charset="0"/>
                <a:cs typeface="Arial" panose="020B0604020202020204" pitchFamily="34" charset="0"/>
              </a:rPr>
              <a:t> (</a:t>
            </a:r>
            <a:r>
              <a:rPr lang="tr-TR" sz="2000" dirty="0" err="1" smtClean="0">
                <a:latin typeface="Constantia" panose="02030602050306030303" pitchFamily="18" charset="0"/>
                <a:cs typeface="Arial" panose="020B0604020202020204" pitchFamily="34" charset="0"/>
              </a:rPr>
              <a:t>Anonymus</a:t>
            </a:r>
            <a:r>
              <a:rPr lang="tr-TR" sz="2000" dirty="0" smtClean="0">
                <a:latin typeface="Constantia" panose="02030602050306030303" pitchFamily="18" charset="0"/>
                <a:cs typeface="Arial" panose="020B0604020202020204" pitchFamily="34" charset="0"/>
              </a:rPr>
              <a:t>, 2012a)</a:t>
            </a:r>
            <a:endParaRPr lang="tr-TR" sz="1800" dirty="0">
              <a:latin typeface="Constantia" panose="02030602050306030303" pitchFamily="18" charset="0"/>
              <a:cs typeface="Arial" panose="020B0604020202020204" pitchFamily="34" charset="0"/>
            </a:endParaRPr>
          </a:p>
        </p:txBody>
      </p:sp>
    </p:spTree>
    <p:extLst>
      <p:ext uri="{BB962C8B-B14F-4D97-AF65-F5344CB8AC3E}">
        <p14:creationId xmlns:p14="http://schemas.microsoft.com/office/powerpoint/2010/main" val="751889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648692" y="665017"/>
            <a:ext cx="9601282" cy="990601"/>
          </a:xfrm>
        </p:spPr>
        <p:txBody>
          <a:bodyPr>
            <a:normAutofit/>
          </a:bodyPr>
          <a:lstStyle/>
          <a:p>
            <a:r>
              <a:rPr lang="en-US" sz="2800" b="1" dirty="0">
                <a:latin typeface="Constantia" panose="02030602050306030303" pitchFamily="18" charset="0"/>
                <a:cs typeface="Times New Roman" panose="02020603050405020304" pitchFamily="18" charset="0"/>
              </a:rPr>
              <a:t>Microbiological Properties of Turkish Fermented </a:t>
            </a:r>
            <a:r>
              <a:rPr lang="en-US" sz="2800" b="1" dirty="0" err="1">
                <a:latin typeface="Constantia" panose="02030602050306030303" pitchFamily="18" charset="0"/>
                <a:cs typeface="Times New Roman" panose="02020603050405020304" pitchFamily="18" charset="0"/>
              </a:rPr>
              <a:t>Sucuk</a:t>
            </a:r>
            <a:endParaRPr lang="tr-TR" sz="2800" b="1" dirty="0">
              <a:latin typeface="Constantia" panose="02030602050306030303" pitchFamily="18" charset="0"/>
              <a:cs typeface="Times New Roman" panose="02020603050405020304" pitchFamily="18" charset="0"/>
            </a:endParaRPr>
          </a:p>
        </p:txBody>
      </p:sp>
      <p:sp>
        <p:nvSpPr>
          <p:cNvPr id="3" name="İçerik Yer Tutucusu 2"/>
          <p:cNvSpPr>
            <a:spLocks noGrp="1"/>
          </p:cNvSpPr>
          <p:nvPr>
            <p:ph idx="1"/>
          </p:nvPr>
        </p:nvSpPr>
        <p:spPr>
          <a:xfrm>
            <a:off x="1371600" y="1842655"/>
            <a:ext cx="9634248" cy="3777622"/>
          </a:xfrm>
        </p:spPr>
        <p:txBody>
          <a:bodyPr>
            <a:normAutofit/>
          </a:bodyPr>
          <a:lstStyle/>
          <a:p>
            <a:pPr marL="0" indent="0" algn="just">
              <a:buNone/>
            </a:pPr>
            <a:r>
              <a:rPr lang="tr-TR" dirty="0" err="1" smtClean="0">
                <a:solidFill>
                  <a:schemeClr val="tx1"/>
                </a:solidFill>
                <a:latin typeface="Constantia" panose="02030602050306030303" pitchFamily="18" charset="0"/>
              </a:rPr>
              <a:t>Lactic</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acid</a:t>
            </a:r>
            <a:r>
              <a:rPr lang="tr-TR" dirty="0" smtClean="0">
                <a:solidFill>
                  <a:schemeClr val="tx1"/>
                </a:solidFill>
                <a:latin typeface="Constantia" panose="02030602050306030303" pitchFamily="18" charset="0"/>
              </a:rPr>
              <a:t> </a:t>
            </a:r>
            <a:r>
              <a:rPr lang="tr-TR" dirty="0" err="1" smtClean="0">
                <a:solidFill>
                  <a:schemeClr val="tx1"/>
                </a:solidFill>
                <a:latin typeface="Constantia" panose="02030602050306030303" pitchFamily="18" charset="0"/>
              </a:rPr>
              <a:t>bacteria</a:t>
            </a:r>
            <a:r>
              <a:rPr lang="tr-TR" dirty="0" err="1">
                <a:solidFill>
                  <a:schemeClr val="tx1"/>
                </a:solidFill>
                <a:latin typeface="Constantia" panose="02030602050306030303" pitchFamily="18" charset="0"/>
              </a:rPr>
              <a:t>s</a:t>
            </a:r>
            <a:r>
              <a:rPr lang="en-US" dirty="0" smtClean="0">
                <a:solidFill>
                  <a:schemeClr val="tx1"/>
                </a:solidFill>
                <a:latin typeface="Constantia" panose="02030602050306030303" pitchFamily="18" charset="0"/>
              </a:rPr>
              <a:t> contribute </a:t>
            </a:r>
            <a:r>
              <a:rPr lang="en-US" dirty="0">
                <a:solidFill>
                  <a:schemeClr val="tx1"/>
                </a:solidFill>
                <a:latin typeface="Constantia" panose="02030602050306030303" pitchFamily="18" charset="0"/>
              </a:rPr>
              <a:t>to the formation of desirable sensory properties such as taste, aroma and color of the </a:t>
            </a:r>
            <a:r>
              <a:rPr lang="en-US" dirty="0" err="1">
                <a:solidFill>
                  <a:schemeClr val="tx1"/>
                </a:solidFill>
                <a:latin typeface="Constantia" panose="02030602050306030303" pitchFamily="18" charset="0"/>
              </a:rPr>
              <a:t>sucuk</a:t>
            </a:r>
            <a:r>
              <a:rPr lang="en-US" dirty="0">
                <a:solidFill>
                  <a:schemeClr val="tx1"/>
                </a:solidFill>
                <a:latin typeface="Constantia" panose="02030602050306030303" pitchFamily="18" charset="0"/>
              </a:rPr>
              <a:t> with their metabolic products (</a:t>
            </a:r>
            <a:r>
              <a:rPr lang="en-US" dirty="0" err="1">
                <a:solidFill>
                  <a:schemeClr val="tx1"/>
                </a:solidFill>
                <a:latin typeface="Constantia" panose="02030602050306030303" pitchFamily="18" charset="0"/>
              </a:rPr>
              <a:t>Drosinos</a:t>
            </a:r>
            <a:r>
              <a:rPr lang="en-US" dirty="0">
                <a:solidFill>
                  <a:schemeClr val="tx1"/>
                </a:solidFill>
                <a:latin typeface="Constantia" panose="02030602050306030303" pitchFamily="18" charset="0"/>
              </a:rPr>
              <a:t> et. al., 2005; </a:t>
            </a:r>
            <a:r>
              <a:rPr lang="en-US" dirty="0" err="1">
                <a:solidFill>
                  <a:schemeClr val="tx1"/>
                </a:solidFill>
                <a:latin typeface="Constantia" panose="02030602050306030303" pitchFamily="18" charset="0"/>
              </a:rPr>
              <a:t>Erdoğrul</a:t>
            </a:r>
            <a:r>
              <a:rPr lang="en-US" dirty="0">
                <a:solidFill>
                  <a:schemeClr val="tx1"/>
                </a:solidFill>
                <a:latin typeface="Constantia" panose="02030602050306030303" pitchFamily="18" charset="0"/>
              </a:rPr>
              <a:t> &amp; </a:t>
            </a:r>
            <a:r>
              <a:rPr lang="en-US" dirty="0" err="1">
                <a:solidFill>
                  <a:schemeClr val="tx1"/>
                </a:solidFill>
                <a:latin typeface="Constantia" panose="02030602050306030303" pitchFamily="18" charset="0"/>
              </a:rPr>
              <a:t>Ergün</a:t>
            </a:r>
            <a:r>
              <a:rPr lang="en-US" dirty="0">
                <a:solidFill>
                  <a:schemeClr val="tx1"/>
                </a:solidFill>
                <a:latin typeface="Constantia" panose="02030602050306030303" pitchFamily="18" charset="0"/>
              </a:rPr>
              <a:t>, 2005; Talon et. al., 2007; </a:t>
            </a:r>
            <a:r>
              <a:rPr lang="en-US" dirty="0" err="1">
                <a:solidFill>
                  <a:schemeClr val="tx1"/>
                </a:solidFill>
                <a:latin typeface="Constantia" panose="02030602050306030303" pitchFamily="18" charset="0"/>
              </a:rPr>
              <a:t>Essid</a:t>
            </a:r>
            <a:r>
              <a:rPr lang="en-US" dirty="0">
                <a:solidFill>
                  <a:schemeClr val="tx1"/>
                </a:solidFill>
                <a:latin typeface="Constantia" panose="02030602050306030303" pitchFamily="18" charset="0"/>
              </a:rPr>
              <a:t> &amp; </a:t>
            </a:r>
            <a:r>
              <a:rPr lang="en-US" dirty="0" err="1">
                <a:solidFill>
                  <a:schemeClr val="tx1"/>
                </a:solidFill>
                <a:latin typeface="Constantia" panose="02030602050306030303" pitchFamily="18" charset="0"/>
              </a:rPr>
              <a:t>Hassouna</a:t>
            </a:r>
            <a:r>
              <a:rPr lang="en-US" dirty="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2013).</a:t>
            </a:r>
            <a:r>
              <a:rPr lang="tr-TR" dirty="0" smtClean="0">
                <a:solidFill>
                  <a:schemeClr val="tx1"/>
                </a:solidFill>
                <a:latin typeface="Constantia" panose="02030602050306030303" pitchFamily="18" charset="0"/>
              </a:rPr>
              <a:t> </a:t>
            </a:r>
            <a:r>
              <a:rPr lang="en-US" dirty="0" smtClean="0">
                <a:solidFill>
                  <a:schemeClr val="tx1"/>
                </a:solidFill>
                <a:latin typeface="Constantia" panose="02030602050306030303" pitchFamily="18" charset="0"/>
              </a:rPr>
              <a:t>The biochemical activities of microorganisms such as </a:t>
            </a:r>
            <a:r>
              <a:rPr lang="en-US" i="1" dirty="0" smtClean="0">
                <a:solidFill>
                  <a:schemeClr val="tx1"/>
                </a:solidFill>
                <a:latin typeface="Constantia" panose="02030602050306030303" pitchFamily="18" charset="0"/>
              </a:rPr>
              <a:t>Lactobacilli</a:t>
            </a:r>
            <a:r>
              <a:rPr lang="en-US" dirty="0" smtClean="0">
                <a:solidFill>
                  <a:schemeClr val="tx1"/>
                </a:solidFill>
                <a:latin typeface="Constantia" panose="02030602050306030303" pitchFamily="18" charset="0"/>
              </a:rPr>
              <a:t>, </a:t>
            </a:r>
            <a:r>
              <a:rPr lang="en-US" i="1" dirty="0" smtClean="0">
                <a:solidFill>
                  <a:schemeClr val="tx1"/>
                </a:solidFill>
                <a:latin typeface="Constantia" panose="02030602050306030303" pitchFamily="18" charset="0"/>
              </a:rPr>
              <a:t>Staphylococci</a:t>
            </a:r>
            <a:r>
              <a:rPr lang="en-US" dirty="0" smtClean="0">
                <a:solidFill>
                  <a:schemeClr val="tx1"/>
                </a:solidFill>
                <a:latin typeface="Constantia" panose="02030602050306030303" pitchFamily="18" charset="0"/>
              </a:rPr>
              <a:t>, </a:t>
            </a:r>
            <a:r>
              <a:rPr lang="en-US" i="1" dirty="0" smtClean="0">
                <a:solidFill>
                  <a:schemeClr val="tx1"/>
                </a:solidFill>
                <a:latin typeface="Constantia" panose="02030602050306030303" pitchFamily="18" charset="0"/>
              </a:rPr>
              <a:t>Micrococci</a:t>
            </a:r>
            <a:r>
              <a:rPr lang="en-US" dirty="0" smtClean="0">
                <a:solidFill>
                  <a:schemeClr val="tx1"/>
                </a:solidFill>
                <a:latin typeface="Constantia" panose="02030602050306030303" pitchFamily="18" charset="0"/>
              </a:rPr>
              <a:t>, molds and yeasts are important in the formation of these fermented s</a:t>
            </a:r>
            <a:r>
              <a:rPr lang="tr-TR" dirty="0" smtClean="0">
                <a:solidFill>
                  <a:schemeClr val="tx1"/>
                </a:solidFill>
                <a:latin typeface="Constantia" panose="02030602050306030303" pitchFamily="18" charset="0"/>
              </a:rPr>
              <a:t>ucu</a:t>
            </a:r>
            <a:r>
              <a:rPr lang="en-US" dirty="0" smtClean="0">
                <a:solidFill>
                  <a:schemeClr val="tx1"/>
                </a:solidFill>
                <a:latin typeface="Constantia" panose="02030602050306030303" pitchFamily="18" charset="0"/>
              </a:rPr>
              <a:t>k characteristics (Nazlı, 1998). Although </a:t>
            </a:r>
            <a:r>
              <a:rPr lang="en-US" dirty="0">
                <a:solidFill>
                  <a:schemeClr val="tx1"/>
                </a:solidFill>
                <a:latin typeface="Constantia" panose="02030602050306030303" pitchFamily="18" charset="0"/>
              </a:rPr>
              <a:t>probiotic bacterial strains are very limited in the production of processed dairy products and certain fruit juices, they are successfully used in the ripening of meat products. Raw meat products are actually the most suitable source for the development of probiotic microorganisms. In order to take advantage of the probiotic and </a:t>
            </a:r>
            <a:r>
              <a:rPr lang="en-US" dirty="0" err="1">
                <a:solidFill>
                  <a:schemeClr val="tx1"/>
                </a:solidFill>
                <a:latin typeface="Constantia" panose="02030602050306030303" pitchFamily="18" charset="0"/>
              </a:rPr>
              <a:t>bioprosthetic</a:t>
            </a:r>
            <a:r>
              <a:rPr lang="en-US" dirty="0">
                <a:solidFill>
                  <a:schemeClr val="tx1"/>
                </a:solidFill>
                <a:latin typeface="Constantia" panose="02030602050306030303" pitchFamily="18" charset="0"/>
              </a:rPr>
              <a:t> properties of lactic acid bacteria in </a:t>
            </a:r>
            <a:r>
              <a:rPr lang="en-US" dirty="0" err="1">
                <a:solidFill>
                  <a:schemeClr val="tx1"/>
                </a:solidFill>
                <a:latin typeface="Constantia" panose="02030602050306030303" pitchFamily="18" charset="0"/>
              </a:rPr>
              <a:t>sucuk</a:t>
            </a:r>
            <a:r>
              <a:rPr lang="en-US" dirty="0">
                <a:solidFill>
                  <a:schemeClr val="tx1"/>
                </a:solidFill>
                <a:latin typeface="Constantia" panose="02030602050306030303" pitchFamily="18" charset="0"/>
              </a:rPr>
              <a:t>, heat treatment should not be applied at any stage of production and before consumption, it should be consumed as raw. In addition, the </a:t>
            </a:r>
            <a:r>
              <a:rPr lang="en-US" dirty="0" err="1">
                <a:solidFill>
                  <a:schemeClr val="tx1"/>
                </a:solidFill>
                <a:latin typeface="Constantia" panose="02030602050306030303" pitchFamily="18" charset="0"/>
              </a:rPr>
              <a:t>sucuk</a:t>
            </a:r>
            <a:r>
              <a:rPr lang="en-US" dirty="0">
                <a:solidFill>
                  <a:schemeClr val="tx1"/>
                </a:solidFill>
                <a:latin typeface="Constantia" panose="02030602050306030303" pitchFamily="18" charset="0"/>
              </a:rPr>
              <a:t> composition supports the survival of probiotic bacteria in the digestive tract (Ruiz-</a:t>
            </a:r>
            <a:r>
              <a:rPr lang="en-US" dirty="0" err="1">
                <a:solidFill>
                  <a:schemeClr val="tx1"/>
                </a:solidFill>
                <a:latin typeface="Constantia" panose="02030602050306030303" pitchFamily="18" charset="0"/>
              </a:rPr>
              <a:t>Mayano</a:t>
            </a:r>
            <a:r>
              <a:rPr lang="en-US" dirty="0">
                <a:solidFill>
                  <a:schemeClr val="tx1"/>
                </a:solidFill>
                <a:latin typeface="Constantia" panose="02030602050306030303" pitchFamily="18" charset="0"/>
              </a:rPr>
              <a:t> et. al., 2011). </a:t>
            </a:r>
          </a:p>
          <a:p>
            <a:endParaRPr lang="tr-TR" dirty="0">
              <a:latin typeface="Constantia" panose="02030602050306030303" pitchFamily="18" charset="0"/>
            </a:endParaRPr>
          </a:p>
        </p:txBody>
      </p:sp>
    </p:spTree>
    <p:extLst>
      <p:ext uri="{BB962C8B-B14F-4D97-AF65-F5344CB8AC3E}">
        <p14:creationId xmlns:p14="http://schemas.microsoft.com/office/powerpoint/2010/main" val="2219258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620983" y="1607127"/>
            <a:ext cx="9883630" cy="3777622"/>
          </a:xfrm>
        </p:spPr>
        <p:txBody>
          <a:bodyPr>
            <a:normAutofit/>
          </a:bodyPr>
          <a:lstStyle/>
          <a:p>
            <a:pPr marL="0" indent="0" algn="just">
              <a:buNone/>
            </a:pPr>
            <a:r>
              <a:rPr lang="en-US" sz="2400" dirty="0">
                <a:latin typeface="Constantia" panose="02030602050306030303" pitchFamily="18" charset="0"/>
              </a:rPr>
              <a:t>Meat is an excellent medium for probiotics (Heller, 2001; Rivera-Espinoza &amp; Gallardo-Navarro, 2010; </a:t>
            </a:r>
            <a:r>
              <a:rPr lang="en-US" sz="2400" dirty="0" err="1">
                <a:latin typeface="Constantia" panose="02030602050306030303" pitchFamily="18" charset="0"/>
              </a:rPr>
              <a:t>Jaworska</a:t>
            </a:r>
            <a:r>
              <a:rPr lang="en-US" sz="2400" dirty="0">
                <a:latin typeface="Constantia" panose="02030602050306030303" pitchFamily="18" charset="0"/>
              </a:rPr>
              <a:t> et al., 2011). </a:t>
            </a:r>
            <a:r>
              <a:rPr lang="en-US" sz="2400" dirty="0" err="1">
                <a:latin typeface="Constantia" panose="02030602050306030303" pitchFamily="18" charset="0"/>
              </a:rPr>
              <a:t>Rouhi</a:t>
            </a:r>
            <a:r>
              <a:rPr lang="en-US" sz="2400" dirty="0">
                <a:latin typeface="Constantia" panose="02030602050306030303" pitchFamily="18" charset="0"/>
              </a:rPr>
              <a:t> et al. (2013) reported that the fermented </a:t>
            </a:r>
            <a:r>
              <a:rPr lang="en-US" sz="2400" dirty="0" err="1">
                <a:latin typeface="Constantia" panose="02030602050306030303" pitchFamily="18" charset="0"/>
              </a:rPr>
              <a:t>sucuk</a:t>
            </a:r>
            <a:r>
              <a:rPr lang="en-US" sz="2400" dirty="0">
                <a:latin typeface="Constantia" panose="02030602050306030303" pitchFamily="18" charset="0"/>
              </a:rPr>
              <a:t>-like meat products are a good tool for transporting probiotic cells to the human digestive tract. Because probiotic cells are encapsulated by the sausage structure containing meat and fat. Thanks to this encapsulation, the probiotics become relatively resistant to difficult conditions such as low pH and bile salts in the digestive tract (Rivera-Espinoza &amp; Gallardo-Navarro, 2010; </a:t>
            </a:r>
            <a:r>
              <a:rPr lang="en-US" sz="2400" dirty="0" err="1">
                <a:latin typeface="Constantia" panose="02030602050306030303" pitchFamily="18" charset="0"/>
              </a:rPr>
              <a:t>Rouhi</a:t>
            </a:r>
            <a:r>
              <a:rPr lang="en-US" sz="2400" dirty="0">
                <a:latin typeface="Constantia" panose="02030602050306030303" pitchFamily="18" charset="0"/>
              </a:rPr>
              <a:t> et al.,2013) </a:t>
            </a:r>
          </a:p>
          <a:p>
            <a:pPr marL="0" indent="0">
              <a:buNone/>
            </a:pPr>
            <a:endParaRPr lang="tr-TR" sz="2400" dirty="0">
              <a:latin typeface="Constantia" panose="02030602050306030303" pitchFamily="18" charset="0"/>
            </a:endParaRPr>
          </a:p>
        </p:txBody>
      </p:sp>
      <p:sp>
        <p:nvSpPr>
          <p:cNvPr id="6" name="Unvan 5"/>
          <p:cNvSpPr>
            <a:spLocks noGrp="1"/>
          </p:cNvSpPr>
          <p:nvPr>
            <p:ph type="title"/>
          </p:nvPr>
        </p:nvSpPr>
        <p:spPr>
          <a:xfrm>
            <a:off x="2133601" y="624110"/>
            <a:ext cx="9371012" cy="581235"/>
          </a:xfrm>
        </p:spPr>
        <p:txBody>
          <a:bodyPr>
            <a:normAutofit/>
          </a:bodyPr>
          <a:lstStyle/>
          <a:p>
            <a:r>
              <a:rPr lang="en-US" sz="2400" b="1" dirty="0" smtClean="0">
                <a:latin typeface="Constantia" panose="02030602050306030303" pitchFamily="18" charset="0"/>
              </a:rPr>
              <a:t>Microbiological </a:t>
            </a:r>
            <a:r>
              <a:rPr lang="en-US" sz="2400" b="1" dirty="0">
                <a:latin typeface="Constantia" panose="02030602050306030303" pitchFamily="18" charset="0"/>
              </a:rPr>
              <a:t>Properties of Turkish Fermented </a:t>
            </a:r>
            <a:r>
              <a:rPr lang="en-US" sz="2400" b="1" dirty="0" err="1">
                <a:latin typeface="Constantia" panose="02030602050306030303" pitchFamily="18" charset="0"/>
              </a:rPr>
              <a:t>Sucuk</a:t>
            </a:r>
            <a:endParaRPr lang="tr-TR" sz="2400" b="1" dirty="0">
              <a:latin typeface="Constantia" panose="02030602050306030303" pitchFamily="18" charset="0"/>
            </a:endParaRPr>
          </a:p>
        </p:txBody>
      </p:sp>
    </p:spTree>
    <p:extLst>
      <p:ext uri="{BB962C8B-B14F-4D97-AF65-F5344CB8AC3E}">
        <p14:creationId xmlns:p14="http://schemas.microsoft.com/office/powerpoint/2010/main" val="15519774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2"/>
          <p:cNvSpPr txBox="1">
            <a:spLocks/>
          </p:cNvSpPr>
          <p:nvPr/>
        </p:nvSpPr>
        <p:spPr>
          <a:xfrm>
            <a:off x="230666" y="273096"/>
            <a:ext cx="12192000" cy="419379"/>
          </a:xfrm>
          <a:prstGeom prst="rect">
            <a:avLst/>
          </a:prstGeom>
        </p:spPr>
        <p:txBody>
          <a:bodyPr anchor="ctr"/>
          <a:lstStyle>
            <a:lvl1pPr marL="0" marR="0" indent="0" algn="ctr" defTabSz="914400" rtl="0" eaLnBrk="1" fontAlgn="auto" latinLnBrk="1" hangingPunct="1">
              <a:lnSpc>
                <a:spcPct val="90000"/>
              </a:lnSpc>
              <a:spcBef>
                <a:spcPts val="1000"/>
              </a:spcBef>
              <a:spcAft>
                <a:spcPts val="0"/>
              </a:spcAft>
              <a:buClrTx/>
              <a:buSzTx/>
              <a:buFontTx/>
              <a:buNone/>
              <a:tabLst/>
              <a:defRPr sz="2400" b="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tr-TR" sz="1800" b="1" dirty="0" smtClean="0">
                <a:solidFill>
                  <a:srgbClr val="000000"/>
                </a:solidFill>
                <a:latin typeface="Arial"/>
              </a:rPr>
              <a:t>A</a:t>
            </a:r>
            <a:r>
              <a:rPr lang="en-US" sz="1800" b="1" dirty="0" err="1" smtClean="0">
                <a:solidFill>
                  <a:srgbClr val="000000"/>
                </a:solidFill>
                <a:latin typeface="Arial"/>
              </a:rPr>
              <a:t>ffecting</a:t>
            </a:r>
            <a:r>
              <a:rPr lang="en-US" sz="1800" b="1" dirty="0" smtClean="0">
                <a:solidFill>
                  <a:srgbClr val="000000"/>
                </a:solidFill>
                <a:latin typeface="Arial"/>
              </a:rPr>
              <a:t> </a:t>
            </a:r>
            <a:r>
              <a:rPr lang="tr-TR" sz="1800" b="1" dirty="0" smtClean="0">
                <a:solidFill>
                  <a:srgbClr val="000000"/>
                </a:solidFill>
                <a:latin typeface="Arial"/>
              </a:rPr>
              <a:t>f</a:t>
            </a:r>
            <a:r>
              <a:rPr lang="en-US" sz="1800" b="1" dirty="0" smtClean="0">
                <a:solidFill>
                  <a:srgbClr val="000000"/>
                </a:solidFill>
                <a:latin typeface="Arial"/>
              </a:rPr>
              <a:t>actors viability and proliferation of probiotics after they are added to fermented meat products</a:t>
            </a:r>
            <a:endParaRPr lang="en-US" sz="1800" b="1" dirty="0">
              <a:solidFill>
                <a:srgbClr val="000000"/>
              </a:solidFill>
              <a:latin typeface="Arial"/>
            </a:endParaRPr>
          </a:p>
        </p:txBody>
      </p:sp>
      <p:grpSp>
        <p:nvGrpSpPr>
          <p:cNvPr id="7" name="Group 3">
            <a:extLst>
              <a:ext uri="{FF2B5EF4-FFF2-40B4-BE49-F238E27FC236}">
                <a16:creationId xmlns:a16="http://schemas.microsoft.com/office/drawing/2014/main" id="{487F6B88-4F21-4241-9665-CABA5A388B6F}"/>
              </a:ext>
            </a:extLst>
          </p:cNvPr>
          <p:cNvGrpSpPr/>
          <p:nvPr/>
        </p:nvGrpSpPr>
        <p:grpSpPr>
          <a:xfrm>
            <a:off x="5622957" y="1765210"/>
            <a:ext cx="593022" cy="1165662"/>
            <a:chOff x="4136752" y="1733231"/>
            <a:chExt cx="723792" cy="1422710"/>
          </a:xfrm>
          <a:solidFill>
            <a:srgbClr val="FBA200"/>
          </a:solidFill>
        </p:grpSpPr>
        <p:sp>
          <p:nvSpPr>
            <p:cNvPr id="8" name="Chevron 4">
              <a:extLst>
                <a:ext uri="{FF2B5EF4-FFF2-40B4-BE49-F238E27FC236}">
                  <a16:creationId xmlns:a16="http://schemas.microsoft.com/office/drawing/2014/main" id="{AD289A40-49FF-4289-99DC-C93F4BDE5557}"/>
                </a:ext>
              </a:extLst>
            </p:cNvPr>
            <p:cNvSpPr/>
            <p:nvPr/>
          </p:nvSpPr>
          <p:spPr>
            <a:xfrm>
              <a:off x="4149190" y="1733232"/>
              <a:ext cx="711354" cy="1422709"/>
            </a:xfrm>
            <a:prstGeom prst="chevron">
              <a:avLst>
                <a:gd name="adj" fmla="val 52989"/>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srgbClr val="000000"/>
                </a:solidFill>
                <a:latin typeface="Arial"/>
                <a:ea typeface="맑은 고딕" panose="020B0503020000020004" pitchFamily="34" charset="-127"/>
              </a:endParaRPr>
            </a:p>
          </p:txBody>
        </p:sp>
        <p:sp>
          <p:nvSpPr>
            <p:cNvPr id="9" name="Rectangle 5">
              <a:extLst>
                <a:ext uri="{FF2B5EF4-FFF2-40B4-BE49-F238E27FC236}">
                  <a16:creationId xmlns:a16="http://schemas.microsoft.com/office/drawing/2014/main" id="{2D910BC7-BFD0-4D3A-9D4F-E91642A92C6B}"/>
                </a:ext>
              </a:extLst>
            </p:cNvPr>
            <p:cNvSpPr/>
            <p:nvPr/>
          </p:nvSpPr>
          <p:spPr>
            <a:xfrm rot="10800000">
              <a:off x="4136752" y="2819597"/>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0" name="Rectangle 6">
              <a:extLst>
                <a:ext uri="{FF2B5EF4-FFF2-40B4-BE49-F238E27FC236}">
                  <a16:creationId xmlns:a16="http://schemas.microsoft.com/office/drawing/2014/main" id="{9C65EF4A-8ED7-4078-AE9C-7CEE848308C2}"/>
                </a:ext>
              </a:extLst>
            </p:cNvPr>
            <p:cNvSpPr/>
            <p:nvPr/>
          </p:nvSpPr>
          <p:spPr>
            <a:xfrm rot="10800000">
              <a:off x="4136752" y="1733231"/>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grpSp>
      <p:grpSp>
        <p:nvGrpSpPr>
          <p:cNvPr id="11" name="Group 7">
            <a:extLst>
              <a:ext uri="{FF2B5EF4-FFF2-40B4-BE49-F238E27FC236}">
                <a16:creationId xmlns:a16="http://schemas.microsoft.com/office/drawing/2014/main" id="{855E0B41-061F-4A20-9FB2-065A68AF06A4}"/>
              </a:ext>
            </a:extLst>
          </p:cNvPr>
          <p:cNvGrpSpPr/>
          <p:nvPr/>
        </p:nvGrpSpPr>
        <p:grpSpPr>
          <a:xfrm rot="10800000">
            <a:off x="5969610" y="2825765"/>
            <a:ext cx="593022" cy="1165662"/>
            <a:chOff x="4136752" y="1733231"/>
            <a:chExt cx="723792" cy="1422710"/>
          </a:xfrm>
          <a:solidFill>
            <a:srgbClr val="90C221"/>
          </a:solidFill>
        </p:grpSpPr>
        <p:sp>
          <p:nvSpPr>
            <p:cNvPr id="12" name="Chevron 8">
              <a:extLst>
                <a:ext uri="{FF2B5EF4-FFF2-40B4-BE49-F238E27FC236}">
                  <a16:creationId xmlns:a16="http://schemas.microsoft.com/office/drawing/2014/main" id="{AEB96F4F-F997-4811-895B-B1FBC4A5E914}"/>
                </a:ext>
              </a:extLst>
            </p:cNvPr>
            <p:cNvSpPr/>
            <p:nvPr/>
          </p:nvSpPr>
          <p:spPr>
            <a:xfrm>
              <a:off x="4149190" y="1733232"/>
              <a:ext cx="711354" cy="1422709"/>
            </a:xfrm>
            <a:prstGeom prst="chevron">
              <a:avLst>
                <a:gd name="adj" fmla="val 52989"/>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srgbClr val="000000"/>
                </a:solidFill>
                <a:latin typeface="Arial"/>
                <a:ea typeface="맑은 고딕" panose="020B0503020000020004" pitchFamily="34" charset="-127"/>
              </a:endParaRPr>
            </a:p>
          </p:txBody>
        </p:sp>
        <p:sp>
          <p:nvSpPr>
            <p:cNvPr id="13" name="Rectangle 9">
              <a:extLst>
                <a:ext uri="{FF2B5EF4-FFF2-40B4-BE49-F238E27FC236}">
                  <a16:creationId xmlns:a16="http://schemas.microsoft.com/office/drawing/2014/main" id="{0384025C-999A-471E-B377-F8B3A84398E0}"/>
                </a:ext>
              </a:extLst>
            </p:cNvPr>
            <p:cNvSpPr/>
            <p:nvPr/>
          </p:nvSpPr>
          <p:spPr>
            <a:xfrm rot="10800000">
              <a:off x="4136752" y="2819597"/>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4" name="Rectangle 10">
              <a:extLst>
                <a:ext uri="{FF2B5EF4-FFF2-40B4-BE49-F238E27FC236}">
                  <a16:creationId xmlns:a16="http://schemas.microsoft.com/office/drawing/2014/main" id="{C07A3710-55FB-47C5-86EE-09230B487A56}"/>
                </a:ext>
              </a:extLst>
            </p:cNvPr>
            <p:cNvSpPr/>
            <p:nvPr/>
          </p:nvSpPr>
          <p:spPr>
            <a:xfrm rot="10800000">
              <a:off x="4136752" y="1733231"/>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grpSp>
      <p:grpSp>
        <p:nvGrpSpPr>
          <p:cNvPr id="15" name="Group 11">
            <a:extLst>
              <a:ext uri="{FF2B5EF4-FFF2-40B4-BE49-F238E27FC236}">
                <a16:creationId xmlns:a16="http://schemas.microsoft.com/office/drawing/2014/main" id="{9D1AE431-A913-4F50-82DD-8418BB01C98D}"/>
              </a:ext>
            </a:extLst>
          </p:cNvPr>
          <p:cNvGrpSpPr/>
          <p:nvPr/>
        </p:nvGrpSpPr>
        <p:grpSpPr>
          <a:xfrm>
            <a:off x="5622957" y="3886320"/>
            <a:ext cx="593022" cy="1165662"/>
            <a:chOff x="4136752" y="1733231"/>
            <a:chExt cx="723792" cy="1422710"/>
          </a:xfrm>
          <a:solidFill>
            <a:srgbClr val="07A398"/>
          </a:solidFill>
        </p:grpSpPr>
        <p:sp>
          <p:nvSpPr>
            <p:cNvPr id="16" name="Chevron 12">
              <a:extLst>
                <a:ext uri="{FF2B5EF4-FFF2-40B4-BE49-F238E27FC236}">
                  <a16:creationId xmlns:a16="http://schemas.microsoft.com/office/drawing/2014/main" id="{BEAECD83-CF39-41DC-9FD1-5A999D5F7745}"/>
                </a:ext>
              </a:extLst>
            </p:cNvPr>
            <p:cNvSpPr/>
            <p:nvPr/>
          </p:nvSpPr>
          <p:spPr>
            <a:xfrm>
              <a:off x="4149190" y="1733232"/>
              <a:ext cx="711354" cy="1422709"/>
            </a:xfrm>
            <a:prstGeom prst="chevron">
              <a:avLst>
                <a:gd name="adj" fmla="val 52989"/>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srgbClr val="000000"/>
                </a:solidFill>
                <a:latin typeface="Arial"/>
                <a:ea typeface="맑은 고딕" panose="020B0503020000020004" pitchFamily="34" charset="-127"/>
              </a:endParaRPr>
            </a:p>
          </p:txBody>
        </p:sp>
        <p:sp>
          <p:nvSpPr>
            <p:cNvPr id="17" name="Rectangle 13">
              <a:extLst>
                <a:ext uri="{FF2B5EF4-FFF2-40B4-BE49-F238E27FC236}">
                  <a16:creationId xmlns:a16="http://schemas.microsoft.com/office/drawing/2014/main" id="{C61031A9-D3BB-4A52-B2F2-C67BAE77AB6C}"/>
                </a:ext>
              </a:extLst>
            </p:cNvPr>
            <p:cNvSpPr/>
            <p:nvPr/>
          </p:nvSpPr>
          <p:spPr>
            <a:xfrm rot="10800000">
              <a:off x="4136752" y="2819597"/>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18" name="Rectangle 14">
              <a:extLst>
                <a:ext uri="{FF2B5EF4-FFF2-40B4-BE49-F238E27FC236}">
                  <a16:creationId xmlns:a16="http://schemas.microsoft.com/office/drawing/2014/main" id="{44F33532-7E78-4625-9D9E-A34C197C7DBB}"/>
                </a:ext>
              </a:extLst>
            </p:cNvPr>
            <p:cNvSpPr/>
            <p:nvPr/>
          </p:nvSpPr>
          <p:spPr>
            <a:xfrm rot="10800000">
              <a:off x="4136752" y="1733231"/>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grpSp>
      <p:grpSp>
        <p:nvGrpSpPr>
          <p:cNvPr id="19" name="Group 15">
            <a:extLst>
              <a:ext uri="{FF2B5EF4-FFF2-40B4-BE49-F238E27FC236}">
                <a16:creationId xmlns:a16="http://schemas.microsoft.com/office/drawing/2014/main" id="{D84B0F34-D6B0-40D3-8030-862356EFC84F}"/>
              </a:ext>
            </a:extLst>
          </p:cNvPr>
          <p:cNvGrpSpPr/>
          <p:nvPr/>
        </p:nvGrpSpPr>
        <p:grpSpPr>
          <a:xfrm rot="10800000">
            <a:off x="5969610" y="4946875"/>
            <a:ext cx="593022" cy="1165662"/>
            <a:chOff x="4136752" y="1733231"/>
            <a:chExt cx="723792" cy="1422710"/>
          </a:xfrm>
          <a:solidFill>
            <a:srgbClr val="0680C3"/>
          </a:solidFill>
        </p:grpSpPr>
        <p:sp>
          <p:nvSpPr>
            <p:cNvPr id="20" name="Chevron 16">
              <a:extLst>
                <a:ext uri="{FF2B5EF4-FFF2-40B4-BE49-F238E27FC236}">
                  <a16:creationId xmlns:a16="http://schemas.microsoft.com/office/drawing/2014/main" id="{E7AC16D0-75A8-4C11-A8F6-8751A70C95DD}"/>
                </a:ext>
              </a:extLst>
            </p:cNvPr>
            <p:cNvSpPr/>
            <p:nvPr/>
          </p:nvSpPr>
          <p:spPr>
            <a:xfrm>
              <a:off x="4149190" y="1733232"/>
              <a:ext cx="711354" cy="1422709"/>
            </a:xfrm>
            <a:prstGeom prst="chevron">
              <a:avLst>
                <a:gd name="adj" fmla="val 52989"/>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srgbClr val="000000"/>
                </a:solidFill>
                <a:latin typeface="Arial"/>
                <a:ea typeface="맑은 고딕" panose="020B0503020000020004" pitchFamily="34" charset="-127"/>
              </a:endParaRPr>
            </a:p>
          </p:txBody>
        </p:sp>
        <p:sp>
          <p:nvSpPr>
            <p:cNvPr id="21" name="Rectangle 17">
              <a:extLst>
                <a:ext uri="{FF2B5EF4-FFF2-40B4-BE49-F238E27FC236}">
                  <a16:creationId xmlns:a16="http://schemas.microsoft.com/office/drawing/2014/main" id="{0499D319-6416-47F9-8A11-F477E0276918}"/>
                </a:ext>
              </a:extLst>
            </p:cNvPr>
            <p:cNvSpPr/>
            <p:nvPr/>
          </p:nvSpPr>
          <p:spPr>
            <a:xfrm rot="10800000">
              <a:off x="4136752" y="2819597"/>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sp>
          <p:nvSpPr>
            <p:cNvPr id="22" name="Rectangle 18">
              <a:extLst>
                <a:ext uri="{FF2B5EF4-FFF2-40B4-BE49-F238E27FC236}">
                  <a16:creationId xmlns:a16="http://schemas.microsoft.com/office/drawing/2014/main" id="{67B8CB53-B79E-4238-9452-682DBC518559}"/>
                </a:ext>
              </a:extLst>
            </p:cNvPr>
            <p:cNvSpPr/>
            <p:nvPr/>
          </p:nvSpPr>
          <p:spPr>
            <a:xfrm rot="10800000">
              <a:off x="4136752" y="1733231"/>
              <a:ext cx="288000" cy="336343"/>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defRPr/>
              </a:pPr>
              <a:endParaRPr lang="ko-KR" altLang="en-US" kern="0" smtClean="0">
                <a:solidFill>
                  <a:prstClr val="white"/>
                </a:solidFill>
                <a:latin typeface="Arial"/>
                <a:ea typeface="맑은 고딕" panose="020B0503020000020004" pitchFamily="34" charset="-127"/>
              </a:endParaRPr>
            </a:p>
          </p:txBody>
        </p:sp>
      </p:grpSp>
      <p:sp>
        <p:nvSpPr>
          <p:cNvPr id="23" name="TextBox 123">
            <a:extLst>
              <a:ext uri="{FF2B5EF4-FFF2-40B4-BE49-F238E27FC236}">
                <a16:creationId xmlns:a16="http://schemas.microsoft.com/office/drawing/2014/main" id="{87A6FA96-F87F-4CBF-ADDC-6BB72A4506B9}"/>
              </a:ext>
            </a:extLst>
          </p:cNvPr>
          <p:cNvSpPr txBox="1"/>
          <p:nvPr/>
        </p:nvSpPr>
        <p:spPr>
          <a:xfrm>
            <a:off x="4447243" y="1795903"/>
            <a:ext cx="1043968" cy="1015663"/>
          </a:xfrm>
          <a:prstGeom prst="rect">
            <a:avLst/>
          </a:prstGeom>
          <a:noFill/>
        </p:spPr>
        <p:txBody>
          <a:bodyPr wrap="square" rtlCol="0">
            <a:spAutoFit/>
          </a:bodyPr>
          <a:lstStyle/>
          <a:p>
            <a:pPr algn="ctr" defTabSz="914400"/>
            <a:r>
              <a:rPr lang="en-US" altLang="ko-KR" sz="6000" b="1" dirty="0">
                <a:solidFill>
                  <a:srgbClr val="FBA200"/>
                </a:solidFill>
                <a:latin typeface="Arial"/>
                <a:ea typeface="맑은 고딕" panose="020B0503020000020004" pitchFamily="34" charset="-127"/>
                <a:cs typeface="Arial" pitchFamily="34" charset="0"/>
              </a:rPr>
              <a:t>01</a:t>
            </a:r>
            <a:endParaRPr lang="ko-KR" altLang="en-US" sz="6000" b="1" dirty="0">
              <a:solidFill>
                <a:srgbClr val="FBA200"/>
              </a:solidFill>
              <a:latin typeface="Arial"/>
              <a:ea typeface="맑은 고딕" panose="020B0503020000020004" pitchFamily="34" charset="-127"/>
              <a:cs typeface="Arial" pitchFamily="34" charset="0"/>
            </a:endParaRPr>
          </a:p>
        </p:txBody>
      </p:sp>
      <p:sp>
        <p:nvSpPr>
          <p:cNvPr id="24" name="TextBox 124">
            <a:extLst>
              <a:ext uri="{FF2B5EF4-FFF2-40B4-BE49-F238E27FC236}">
                <a16:creationId xmlns:a16="http://schemas.microsoft.com/office/drawing/2014/main" id="{AA2A7C16-C6CD-4AF7-B1E0-79E3A061F9BF}"/>
              </a:ext>
            </a:extLst>
          </p:cNvPr>
          <p:cNvSpPr txBox="1"/>
          <p:nvPr/>
        </p:nvSpPr>
        <p:spPr>
          <a:xfrm>
            <a:off x="6721273" y="2918513"/>
            <a:ext cx="1043968" cy="1015663"/>
          </a:xfrm>
          <a:prstGeom prst="rect">
            <a:avLst/>
          </a:prstGeom>
          <a:noFill/>
        </p:spPr>
        <p:txBody>
          <a:bodyPr wrap="square" rtlCol="0">
            <a:spAutoFit/>
          </a:bodyPr>
          <a:lstStyle/>
          <a:p>
            <a:pPr algn="ctr" defTabSz="914400"/>
            <a:r>
              <a:rPr lang="en-US" altLang="ko-KR" sz="6000" b="1" dirty="0">
                <a:solidFill>
                  <a:srgbClr val="90C221"/>
                </a:solidFill>
                <a:latin typeface="Arial"/>
                <a:ea typeface="맑은 고딕" panose="020B0503020000020004" pitchFamily="34" charset="-127"/>
                <a:cs typeface="Arial" pitchFamily="34" charset="0"/>
              </a:rPr>
              <a:t>02</a:t>
            </a:r>
            <a:endParaRPr lang="ko-KR" altLang="en-US" sz="6000" b="1" dirty="0">
              <a:solidFill>
                <a:srgbClr val="90C221"/>
              </a:solidFill>
              <a:latin typeface="Arial"/>
              <a:ea typeface="맑은 고딕" panose="020B0503020000020004" pitchFamily="34" charset="-127"/>
              <a:cs typeface="Arial" pitchFamily="34" charset="0"/>
            </a:endParaRPr>
          </a:p>
        </p:txBody>
      </p:sp>
      <p:sp>
        <p:nvSpPr>
          <p:cNvPr id="25" name="TextBox 125">
            <a:extLst>
              <a:ext uri="{FF2B5EF4-FFF2-40B4-BE49-F238E27FC236}">
                <a16:creationId xmlns:a16="http://schemas.microsoft.com/office/drawing/2014/main" id="{B0BA119B-8F5C-4C6A-BF36-6E4849552DBA}"/>
              </a:ext>
            </a:extLst>
          </p:cNvPr>
          <p:cNvSpPr txBox="1"/>
          <p:nvPr/>
        </p:nvSpPr>
        <p:spPr>
          <a:xfrm>
            <a:off x="6721273" y="5037604"/>
            <a:ext cx="1043968" cy="1015663"/>
          </a:xfrm>
          <a:prstGeom prst="rect">
            <a:avLst/>
          </a:prstGeom>
          <a:noFill/>
        </p:spPr>
        <p:txBody>
          <a:bodyPr wrap="square" rtlCol="0">
            <a:spAutoFit/>
          </a:bodyPr>
          <a:lstStyle/>
          <a:p>
            <a:pPr algn="ctr" defTabSz="914400"/>
            <a:r>
              <a:rPr lang="en-US" altLang="ko-KR" sz="6000" b="1" dirty="0">
                <a:solidFill>
                  <a:srgbClr val="0680C3"/>
                </a:solidFill>
                <a:latin typeface="Arial"/>
                <a:ea typeface="맑은 고딕" panose="020B0503020000020004" pitchFamily="34" charset="-127"/>
                <a:cs typeface="Arial" pitchFamily="34" charset="0"/>
              </a:rPr>
              <a:t>04</a:t>
            </a:r>
            <a:endParaRPr lang="ko-KR" altLang="en-US" sz="6000" b="1" dirty="0">
              <a:solidFill>
                <a:srgbClr val="0680C3"/>
              </a:solidFill>
              <a:latin typeface="Arial"/>
              <a:ea typeface="맑은 고딕" panose="020B0503020000020004" pitchFamily="34" charset="-127"/>
              <a:cs typeface="Arial" pitchFamily="34" charset="0"/>
            </a:endParaRPr>
          </a:p>
        </p:txBody>
      </p:sp>
      <p:sp>
        <p:nvSpPr>
          <p:cNvPr id="26" name="TextBox 126">
            <a:extLst>
              <a:ext uri="{FF2B5EF4-FFF2-40B4-BE49-F238E27FC236}">
                <a16:creationId xmlns:a16="http://schemas.microsoft.com/office/drawing/2014/main" id="{68C5F0C0-E0DD-4946-A4C0-10938F0C0C41}"/>
              </a:ext>
            </a:extLst>
          </p:cNvPr>
          <p:cNvSpPr txBox="1"/>
          <p:nvPr/>
        </p:nvSpPr>
        <p:spPr>
          <a:xfrm>
            <a:off x="4447243" y="3957484"/>
            <a:ext cx="1043968" cy="1015663"/>
          </a:xfrm>
          <a:prstGeom prst="rect">
            <a:avLst/>
          </a:prstGeom>
          <a:noFill/>
        </p:spPr>
        <p:txBody>
          <a:bodyPr wrap="square" rtlCol="0">
            <a:spAutoFit/>
          </a:bodyPr>
          <a:lstStyle/>
          <a:p>
            <a:pPr algn="ctr" defTabSz="914400"/>
            <a:r>
              <a:rPr lang="en-US" altLang="ko-KR" sz="6000" b="1" dirty="0">
                <a:solidFill>
                  <a:srgbClr val="07A398"/>
                </a:solidFill>
                <a:latin typeface="Arial"/>
                <a:ea typeface="맑은 고딕" panose="020B0503020000020004" pitchFamily="34" charset="-127"/>
                <a:cs typeface="Arial" pitchFamily="34" charset="0"/>
              </a:rPr>
              <a:t>03</a:t>
            </a:r>
            <a:endParaRPr lang="ko-KR" altLang="en-US" sz="6000" b="1" dirty="0">
              <a:solidFill>
                <a:srgbClr val="07A398"/>
              </a:solidFill>
              <a:latin typeface="Arial"/>
              <a:ea typeface="맑은 고딕" panose="020B0503020000020004" pitchFamily="34" charset="-127"/>
              <a:cs typeface="Arial" pitchFamily="34" charset="0"/>
            </a:endParaRPr>
          </a:p>
        </p:txBody>
      </p:sp>
      <p:sp>
        <p:nvSpPr>
          <p:cNvPr id="27" name="TextBox 129">
            <a:extLst>
              <a:ext uri="{FF2B5EF4-FFF2-40B4-BE49-F238E27FC236}">
                <a16:creationId xmlns:a16="http://schemas.microsoft.com/office/drawing/2014/main" id="{732F34B2-54C1-4164-98DD-B25D444D4590}"/>
              </a:ext>
            </a:extLst>
          </p:cNvPr>
          <p:cNvSpPr txBox="1"/>
          <p:nvPr/>
        </p:nvSpPr>
        <p:spPr>
          <a:xfrm>
            <a:off x="7159284" y="1842068"/>
            <a:ext cx="3990311" cy="830997"/>
          </a:xfrm>
          <a:prstGeom prst="rect">
            <a:avLst/>
          </a:prstGeom>
          <a:noFill/>
        </p:spPr>
        <p:txBody>
          <a:bodyPr wrap="square" rtlCol="0">
            <a:spAutoFit/>
          </a:bodyPr>
          <a:lstStyle/>
          <a:p>
            <a:pPr algn="just" defTabSz="914400"/>
            <a:r>
              <a:rPr lang="en-US" altLang="ko-KR" sz="1600" b="1" dirty="0">
                <a:solidFill>
                  <a:srgbClr val="FBA200"/>
                </a:solidFill>
                <a:latin typeface="Arial"/>
                <a:ea typeface="맑은 고딕" panose="020B0503020000020004" pitchFamily="34" charset="-127"/>
                <a:cs typeface="Arial" pitchFamily="34" charset="0"/>
              </a:rPr>
              <a:t>The physiological status of the addition of probiotics to the fermented </a:t>
            </a:r>
            <a:r>
              <a:rPr lang="en-US" altLang="ko-KR" sz="1600" b="1" dirty="0" smtClean="0">
                <a:solidFill>
                  <a:srgbClr val="FBA200"/>
                </a:solidFill>
                <a:latin typeface="Arial"/>
                <a:ea typeface="맑은 고딕" panose="020B0503020000020004" pitchFamily="34" charset="-127"/>
                <a:cs typeface="Arial" pitchFamily="34" charset="0"/>
              </a:rPr>
              <a:t>product</a:t>
            </a:r>
            <a:r>
              <a:rPr lang="tr-TR" altLang="ko-KR" sz="1600" b="1" dirty="0" smtClean="0">
                <a:solidFill>
                  <a:srgbClr val="FBA200"/>
                </a:solidFill>
                <a:latin typeface="Arial"/>
                <a:ea typeface="맑은 고딕" panose="020B0503020000020004" pitchFamily="34" charset="-127"/>
                <a:cs typeface="Arial" pitchFamily="34" charset="0"/>
              </a:rPr>
              <a:t>.</a:t>
            </a:r>
            <a:endParaRPr lang="ko-KR" altLang="en-US" sz="1600" b="1" dirty="0">
              <a:solidFill>
                <a:srgbClr val="FBA200"/>
              </a:solidFill>
              <a:latin typeface="Arial"/>
              <a:ea typeface="맑은 고딕" panose="020B0503020000020004" pitchFamily="34" charset="-127"/>
              <a:cs typeface="Arial" pitchFamily="34" charset="0"/>
            </a:endParaRPr>
          </a:p>
        </p:txBody>
      </p:sp>
      <p:sp>
        <p:nvSpPr>
          <p:cNvPr id="28" name="TextBox 132">
            <a:extLst>
              <a:ext uri="{FF2B5EF4-FFF2-40B4-BE49-F238E27FC236}">
                <a16:creationId xmlns:a16="http://schemas.microsoft.com/office/drawing/2014/main" id="{1C84639D-ADD1-4BCD-A889-CBCA691272E7}"/>
              </a:ext>
            </a:extLst>
          </p:cNvPr>
          <p:cNvSpPr txBox="1"/>
          <p:nvPr/>
        </p:nvSpPr>
        <p:spPr>
          <a:xfrm>
            <a:off x="7159284" y="4021260"/>
            <a:ext cx="3990311" cy="830997"/>
          </a:xfrm>
          <a:prstGeom prst="rect">
            <a:avLst/>
          </a:prstGeom>
          <a:noFill/>
        </p:spPr>
        <p:txBody>
          <a:bodyPr wrap="square" rtlCol="0">
            <a:spAutoFit/>
          </a:bodyPr>
          <a:lstStyle/>
          <a:p>
            <a:pPr algn="just" defTabSz="914400"/>
            <a:r>
              <a:rPr lang="en-US" altLang="ko-KR" sz="1600" b="1" dirty="0">
                <a:solidFill>
                  <a:srgbClr val="07A398"/>
                </a:solidFill>
                <a:latin typeface="Arial"/>
                <a:ea typeface="맑은 고딕" panose="020B0503020000020004" pitchFamily="34" charset="-127"/>
                <a:cs typeface="Arial" pitchFamily="34" charset="0"/>
              </a:rPr>
              <a:t>Probiotics </a:t>
            </a:r>
            <a:r>
              <a:rPr lang="tr-TR" altLang="ko-KR" sz="1600" b="1" dirty="0" err="1" smtClean="0">
                <a:solidFill>
                  <a:srgbClr val="07A398"/>
                </a:solidFill>
                <a:latin typeface="Arial"/>
                <a:ea typeface="맑은 고딕" panose="020B0503020000020004" pitchFamily="34" charset="-127"/>
                <a:cs typeface="Arial" pitchFamily="34" charset="0"/>
              </a:rPr>
              <a:t>should</a:t>
            </a:r>
            <a:r>
              <a:rPr lang="tr-TR" altLang="ko-KR" sz="1600" b="1" dirty="0" smtClean="0">
                <a:solidFill>
                  <a:srgbClr val="07A398"/>
                </a:solidFill>
                <a:latin typeface="Arial"/>
                <a:ea typeface="맑은 고딕" panose="020B0503020000020004" pitchFamily="34" charset="-127"/>
                <a:cs typeface="Arial" pitchFamily="34" charset="0"/>
              </a:rPr>
              <a:t> be </a:t>
            </a:r>
            <a:r>
              <a:rPr lang="en-US" altLang="ko-KR" sz="1600" b="1" dirty="0" smtClean="0">
                <a:solidFill>
                  <a:srgbClr val="07A398"/>
                </a:solidFill>
                <a:latin typeface="Arial"/>
                <a:ea typeface="맑은 고딕" panose="020B0503020000020004" pitchFamily="34" charset="-127"/>
                <a:cs typeface="Arial" pitchFamily="34" charset="0"/>
              </a:rPr>
              <a:t>resistant </a:t>
            </a:r>
            <a:r>
              <a:rPr lang="en-US" altLang="ko-KR" sz="1600" b="1" dirty="0">
                <a:solidFill>
                  <a:srgbClr val="07A398"/>
                </a:solidFill>
                <a:latin typeface="Arial"/>
                <a:ea typeface="맑은 고딕" panose="020B0503020000020004" pitchFamily="34" charset="-127"/>
                <a:cs typeface="Arial" pitchFamily="34" charset="0"/>
              </a:rPr>
              <a:t>to the storage conditions of the </a:t>
            </a:r>
            <a:r>
              <a:rPr lang="en-US" altLang="ko-KR" sz="1600" b="1" dirty="0" smtClean="0">
                <a:solidFill>
                  <a:srgbClr val="07A398"/>
                </a:solidFill>
                <a:latin typeface="Arial"/>
                <a:ea typeface="맑은 고딕" panose="020B0503020000020004" pitchFamily="34" charset="-127"/>
                <a:cs typeface="Arial" pitchFamily="34" charset="0"/>
              </a:rPr>
              <a:t>product</a:t>
            </a:r>
            <a:r>
              <a:rPr lang="tr-TR" altLang="ko-KR" sz="1600" b="1" dirty="0" smtClean="0">
                <a:solidFill>
                  <a:srgbClr val="07A398"/>
                </a:solidFill>
                <a:latin typeface="Arial"/>
                <a:ea typeface="맑은 고딕" panose="020B0503020000020004" pitchFamily="34" charset="-127"/>
                <a:cs typeface="Arial" pitchFamily="34" charset="0"/>
              </a:rPr>
              <a:t> (</a:t>
            </a:r>
            <a:r>
              <a:rPr lang="tr-TR" altLang="ko-KR" sz="1600" b="1" dirty="0" err="1" smtClean="0">
                <a:solidFill>
                  <a:srgbClr val="07A398"/>
                </a:solidFill>
                <a:latin typeface="Arial"/>
                <a:ea typeface="맑은 고딕" panose="020B0503020000020004" pitchFamily="34" charset="-127"/>
                <a:cs typeface="Arial" pitchFamily="34" charset="0"/>
              </a:rPr>
              <a:t>Temperature</a:t>
            </a:r>
            <a:r>
              <a:rPr lang="tr-TR" altLang="ko-KR" sz="1600" b="1" dirty="0" smtClean="0">
                <a:solidFill>
                  <a:srgbClr val="07A398"/>
                </a:solidFill>
                <a:latin typeface="Arial"/>
                <a:ea typeface="맑은 고딕" panose="020B0503020000020004" pitchFamily="34" charset="-127"/>
                <a:cs typeface="Arial" pitchFamily="34" charset="0"/>
              </a:rPr>
              <a:t>, </a:t>
            </a:r>
            <a:r>
              <a:rPr lang="tr-TR" altLang="ko-KR" sz="1600" b="1" dirty="0" err="1" smtClean="0">
                <a:solidFill>
                  <a:srgbClr val="07A398"/>
                </a:solidFill>
                <a:latin typeface="Arial"/>
                <a:ea typeface="맑은 고딕" panose="020B0503020000020004" pitchFamily="34" charset="-127"/>
                <a:cs typeface="Arial" pitchFamily="34" charset="0"/>
              </a:rPr>
              <a:t>moisture</a:t>
            </a:r>
            <a:r>
              <a:rPr lang="tr-TR" altLang="ko-KR" sz="1600" b="1" dirty="0" smtClean="0">
                <a:solidFill>
                  <a:srgbClr val="07A398"/>
                </a:solidFill>
                <a:latin typeface="Arial"/>
                <a:ea typeface="맑은 고딕" panose="020B0503020000020004" pitchFamily="34" charset="-127"/>
                <a:cs typeface="Arial" pitchFamily="34" charset="0"/>
              </a:rPr>
              <a:t> </a:t>
            </a:r>
            <a:r>
              <a:rPr lang="tr-TR" altLang="ko-KR" sz="1600" b="1" dirty="0" err="1" smtClean="0">
                <a:solidFill>
                  <a:srgbClr val="07A398"/>
                </a:solidFill>
                <a:latin typeface="Arial"/>
                <a:ea typeface="맑은 고딕" panose="020B0503020000020004" pitchFamily="34" charset="-127"/>
                <a:cs typeface="Arial" pitchFamily="34" charset="0"/>
              </a:rPr>
              <a:t>etc</a:t>
            </a:r>
            <a:r>
              <a:rPr lang="tr-TR" altLang="ko-KR" sz="1600" b="1" dirty="0" smtClean="0">
                <a:solidFill>
                  <a:srgbClr val="07A398"/>
                </a:solidFill>
                <a:latin typeface="Arial"/>
                <a:ea typeface="맑은 고딕" panose="020B0503020000020004" pitchFamily="34" charset="-127"/>
                <a:cs typeface="Arial" pitchFamily="34" charset="0"/>
              </a:rPr>
              <a:t>). </a:t>
            </a:r>
            <a:endParaRPr lang="ko-KR" altLang="en-US" sz="1600" b="1" dirty="0">
              <a:solidFill>
                <a:srgbClr val="07A398"/>
              </a:solidFill>
              <a:latin typeface="Arial"/>
              <a:ea typeface="맑은 고딕" panose="020B0503020000020004" pitchFamily="34" charset="-127"/>
              <a:cs typeface="Arial" pitchFamily="34" charset="0"/>
            </a:endParaRPr>
          </a:p>
        </p:txBody>
      </p:sp>
      <p:sp>
        <p:nvSpPr>
          <p:cNvPr id="29" name="TextBox 135">
            <a:extLst>
              <a:ext uri="{FF2B5EF4-FFF2-40B4-BE49-F238E27FC236}">
                <a16:creationId xmlns:a16="http://schemas.microsoft.com/office/drawing/2014/main" id="{DC837AD4-90F5-4D65-8F47-BA7555A9FFA7}"/>
              </a:ext>
            </a:extLst>
          </p:cNvPr>
          <p:cNvSpPr txBox="1"/>
          <p:nvPr/>
        </p:nvSpPr>
        <p:spPr>
          <a:xfrm>
            <a:off x="1046285" y="2931664"/>
            <a:ext cx="3981220" cy="584775"/>
          </a:xfrm>
          <a:prstGeom prst="rect">
            <a:avLst/>
          </a:prstGeom>
          <a:noFill/>
        </p:spPr>
        <p:txBody>
          <a:bodyPr wrap="square" rtlCol="0">
            <a:spAutoFit/>
          </a:bodyPr>
          <a:lstStyle/>
          <a:p>
            <a:pPr algn="just" defTabSz="914400"/>
            <a:r>
              <a:rPr lang="en-US" altLang="ko-KR" sz="1600" b="1" dirty="0">
                <a:solidFill>
                  <a:srgbClr val="90C221"/>
                </a:solidFill>
                <a:latin typeface="Arial"/>
                <a:ea typeface="맑은 고딕" panose="020B0503020000020004" pitchFamily="34" charset="-127"/>
                <a:cs typeface="Arial" pitchFamily="34" charset="0"/>
              </a:rPr>
              <a:t>The concentration of </a:t>
            </a:r>
            <a:r>
              <a:rPr lang="en-US" altLang="ko-KR" sz="1600" b="1" dirty="0" smtClean="0">
                <a:solidFill>
                  <a:srgbClr val="90C221"/>
                </a:solidFill>
                <a:latin typeface="Arial"/>
                <a:ea typeface="맑은 고딕" panose="020B0503020000020004" pitchFamily="34" charset="-127"/>
                <a:cs typeface="Arial" pitchFamily="34" charset="0"/>
              </a:rPr>
              <a:t>probiotic</a:t>
            </a:r>
            <a:r>
              <a:rPr lang="tr-TR" altLang="ko-KR" sz="1600" b="1" dirty="0" smtClean="0">
                <a:solidFill>
                  <a:srgbClr val="90C221"/>
                </a:solidFill>
                <a:latin typeface="Arial"/>
                <a:ea typeface="맑은 고딕" panose="020B0503020000020004" pitchFamily="34" charset="-127"/>
                <a:cs typeface="Arial" pitchFamily="34" charset="0"/>
              </a:rPr>
              <a:t> </a:t>
            </a:r>
            <a:r>
              <a:rPr lang="tr-TR" altLang="ko-KR" sz="1600" b="1" dirty="0" err="1" smtClean="0">
                <a:solidFill>
                  <a:srgbClr val="90C221"/>
                </a:solidFill>
                <a:latin typeface="Arial"/>
                <a:ea typeface="맑은 고딕" panose="020B0503020000020004" pitchFamily="34" charset="-127"/>
                <a:cs typeface="Arial" pitchFamily="34" charset="0"/>
              </a:rPr>
              <a:t>microorganisms</a:t>
            </a:r>
            <a:endParaRPr lang="ko-KR" altLang="en-US" sz="1600" b="1" dirty="0">
              <a:solidFill>
                <a:srgbClr val="90C221"/>
              </a:solidFill>
              <a:latin typeface="Arial"/>
              <a:ea typeface="맑은 고딕" panose="020B0503020000020004" pitchFamily="34" charset="-127"/>
              <a:cs typeface="Arial" pitchFamily="34" charset="0"/>
            </a:endParaRPr>
          </a:p>
        </p:txBody>
      </p:sp>
      <p:sp>
        <p:nvSpPr>
          <p:cNvPr id="30" name="TextBox 138">
            <a:extLst>
              <a:ext uri="{FF2B5EF4-FFF2-40B4-BE49-F238E27FC236}">
                <a16:creationId xmlns:a16="http://schemas.microsoft.com/office/drawing/2014/main" id="{135F4829-FDE2-4900-A21F-9C906FF701BB}"/>
              </a:ext>
            </a:extLst>
          </p:cNvPr>
          <p:cNvSpPr txBox="1"/>
          <p:nvPr/>
        </p:nvSpPr>
        <p:spPr>
          <a:xfrm>
            <a:off x="941474" y="5110857"/>
            <a:ext cx="4320001" cy="738664"/>
          </a:xfrm>
          <a:prstGeom prst="rect">
            <a:avLst/>
          </a:prstGeom>
          <a:noFill/>
        </p:spPr>
        <p:txBody>
          <a:bodyPr wrap="square" rtlCol="0">
            <a:spAutoFit/>
          </a:bodyPr>
          <a:lstStyle/>
          <a:p>
            <a:pPr algn="just" defTabSz="914400"/>
            <a:r>
              <a:rPr lang="en-US" altLang="ko-KR" sz="1400" b="1" dirty="0">
                <a:solidFill>
                  <a:srgbClr val="0680C3"/>
                </a:solidFill>
                <a:latin typeface="Arial"/>
                <a:ea typeface="맑은 고딕" panose="020B0503020000020004" pitchFamily="34" charset="-127"/>
                <a:cs typeface="Arial" pitchFamily="34" charset="0"/>
              </a:rPr>
              <a:t>The chemical composition of the product </a:t>
            </a:r>
            <a:r>
              <a:rPr lang="en-US" altLang="ko-KR" sz="1400" b="1" dirty="0" smtClean="0">
                <a:solidFill>
                  <a:srgbClr val="0680C3"/>
                </a:solidFill>
                <a:latin typeface="Arial"/>
                <a:ea typeface="맑은 고딕" panose="020B0503020000020004" pitchFamily="34" charset="-127"/>
                <a:cs typeface="Arial" pitchFamily="34" charset="0"/>
              </a:rPr>
              <a:t>(</a:t>
            </a:r>
            <a:r>
              <a:rPr lang="en-US" altLang="ko-KR" sz="1400" b="1" dirty="0">
                <a:solidFill>
                  <a:srgbClr val="0680C3"/>
                </a:solidFill>
                <a:latin typeface="Arial"/>
                <a:ea typeface="맑은 고딕" panose="020B0503020000020004" pitchFamily="34" charset="-127"/>
                <a:cs typeface="Arial" pitchFamily="34" charset="0"/>
              </a:rPr>
              <a:t>pH, water activity, carbon, nitrogen, mineral, oxygen content affect the performance of these bacteria</a:t>
            </a:r>
            <a:r>
              <a:rPr lang="en-US" altLang="ko-KR" sz="1400" b="1" dirty="0" smtClean="0">
                <a:solidFill>
                  <a:srgbClr val="0680C3"/>
                </a:solidFill>
                <a:latin typeface="Arial"/>
                <a:ea typeface="맑은 고딕" panose="020B0503020000020004" pitchFamily="34" charset="-127"/>
                <a:cs typeface="Arial" pitchFamily="34" charset="0"/>
              </a:rPr>
              <a:t>).</a:t>
            </a:r>
            <a:endParaRPr lang="tr-TR" altLang="ko-KR" sz="1400" b="1" dirty="0" smtClean="0">
              <a:solidFill>
                <a:srgbClr val="0680C3"/>
              </a:solidFill>
              <a:latin typeface="Arial"/>
              <a:ea typeface="맑은 고딕" panose="020B0503020000020004" pitchFamily="34" charset="-127"/>
              <a:cs typeface="Arial" pitchFamily="34" charset="0"/>
            </a:endParaRPr>
          </a:p>
        </p:txBody>
      </p:sp>
      <p:cxnSp>
        <p:nvCxnSpPr>
          <p:cNvPr id="31" name="Straight Connector 35">
            <a:extLst>
              <a:ext uri="{FF2B5EF4-FFF2-40B4-BE49-F238E27FC236}">
                <a16:creationId xmlns:a16="http://schemas.microsoft.com/office/drawing/2014/main" id="{A067A75D-0D7D-4B75-A70C-8696525E16DF}"/>
              </a:ext>
            </a:extLst>
          </p:cNvPr>
          <p:cNvCxnSpPr/>
          <p:nvPr/>
        </p:nvCxnSpPr>
        <p:spPr>
          <a:xfrm>
            <a:off x="6930859" y="1772211"/>
            <a:ext cx="4320000" cy="0"/>
          </a:xfrm>
          <a:prstGeom prst="line">
            <a:avLst/>
          </a:prstGeom>
          <a:noFill/>
          <a:ln w="19050" cap="flat" cmpd="sng" algn="ctr">
            <a:solidFill>
              <a:srgbClr val="FBA200"/>
            </a:solidFill>
            <a:prstDash val="solid"/>
            <a:miter lim="800000"/>
            <a:headEnd type="oval"/>
            <a:tailEnd type="oval"/>
          </a:ln>
          <a:effectLst/>
        </p:spPr>
      </p:cxnSp>
      <p:cxnSp>
        <p:nvCxnSpPr>
          <p:cNvPr id="32" name="Straight Connector 36">
            <a:extLst>
              <a:ext uri="{FF2B5EF4-FFF2-40B4-BE49-F238E27FC236}">
                <a16:creationId xmlns:a16="http://schemas.microsoft.com/office/drawing/2014/main" id="{F4B335E6-5479-49B8-A269-0267B958F448}"/>
              </a:ext>
            </a:extLst>
          </p:cNvPr>
          <p:cNvCxnSpPr/>
          <p:nvPr/>
        </p:nvCxnSpPr>
        <p:spPr>
          <a:xfrm>
            <a:off x="6930859" y="2811565"/>
            <a:ext cx="4320000" cy="0"/>
          </a:xfrm>
          <a:prstGeom prst="line">
            <a:avLst/>
          </a:prstGeom>
          <a:noFill/>
          <a:ln w="19050" cap="flat" cmpd="sng" algn="ctr">
            <a:solidFill>
              <a:srgbClr val="FBA200"/>
            </a:solidFill>
            <a:prstDash val="solid"/>
            <a:miter lim="800000"/>
            <a:headEnd type="oval"/>
            <a:tailEnd type="oval"/>
          </a:ln>
          <a:effectLst/>
        </p:spPr>
      </p:cxnSp>
      <p:cxnSp>
        <p:nvCxnSpPr>
          <p:cNvPr id="33" name="Straight Connector 37">
            <a:extLst>
              <a:ext uri="{FF2B5EF4-FFF2-40B4-BE49-F238E27FC236}">
                <a16:creationId xmlns:a16="http://schemas.microsoft.com/office/drawing/2014/main" id="{A0137F7C-4253-4A23-9C41-136496357A0E}"/>
              </a:ext>
            </a:extLst>
          </p:cNvPr>
          <p:cNvCxnSpPr/>
          <p:nvPr/>
        </p:nvCxnSpPr>
        <p:spPr>
          <a:xfrm>
            <a:off x="6930859" y="3944425"/>
            <a:ext cx="4320000" cy="0"/>
          </a:xfrm>
          <a:prstGeom prst="line">
            <a:avLst/>
          </a:prstGeom>
          <a:noFill/>
          <a:ln w="19050" cap="flat" cmpd="sng" algn="ctr">
            <a:solidFill>
              <a:srgbClr val="07A398"/>
            </a:solidFill>
            <a:prstDash val="solid"/>
            <a:miter lim="800000"/>
            <a:headEnd type="oval"/>
            <a:tailEnd type="oval"/>
          </a:ln>
          <a:effectLst/>
        </p:spPr>
      </p:cxnSp>
      <p:cxnSp>
        <p:nvCxnSpPr>
          <p:cNvPr id="34" name="Straight Connector 38">
            <a:extLst>
              <a:ext uri="{FF2B5EF4-FFF2-40B4-BE49-F238E27FC236}">
                <a16:creationId xmlns:a16="http://schemas.microsoft.com/office/drawing/2014/main" id="{DD38F26C-B01C-4E45-9297-090F3EF5E6DB}"/>
              </a:ext>
            </a:extLst>
          </p:cNvPr>
          <p:cNvCxnSpPr/>
          <p:nvPr/>
        </p:nvCxnSpPr>
        <p:spPr>
          <a:xfrm>
            <a:off x="6930859" y="4983779"/>
            <a:ext cx="4320000" cy="0"/>
          </a:xfrm>
          <a:prstGeom prst="line">
            <a:avLst/>
          </a:prstGeom>
          <a:noFill/>
          <a:ln w="19050" cap="flat" cmpd="sng" algn="ctr">
            <a:solidFill>
              <a:srgbClr val="07A398"/>
            </a:solidFill>
            <a:prstDash val="solid"/>
            <a:miter lim="800000"/>
            <a:headEnd type="oval"/>
            <a:tailEnd type="oval"/>
          </a:ln>
          <a:effectLst/>
        </p:spPr>
      </p:cxnSp>
      <p:cxnSp>
        <p:nvCxnSpPr>
          <p:cNvPr id="35" name="Straight Connector 39">
            <a:extLst>
              <a:ext uri="{FF2B5EF4-FFF2-40B4-BE49-F238E27FC236}">
                <a16:creationId xmlns:a16="http://schemas.microsoft.com/office/drawing/2014/main" id="{885E1F3E-8EFA-4F77-9FC6-8FA61800EF30}"/>
              </a:ext>
            </a:extLst>
          </p:cNvPr>
          <p:cNvCxnSpPr/>
          <p:nvPr/>
        </p:nvCxnSpPr>
        <p:spPr>
          <a:xfrm>
            <a:off x="941475" y="2874281"/>
            <a:ext cx="4320000" cy="0"/>
          </a:xfrm>
          <a:prstGeom prst="line">
            <a:avLst/>
          </a:prstGeom>
          <a:noFill/>
          <a:ln w="19050" cap="flat" cmpd="sng" algn="ctr">
            <a:solidFill>
              <a:srgbClr val="90C221"/>
            </a:solidFill>
            <a:prstDash val="solid"/>
            <a:miter lim="800000"/>
            <a:headEnd type="oval"/>
            <a:tailEnd type="oval"/>
          </a:ln>
          <a:effectLst/>
        </p:spPr>
      </p:cxnSp>
      <p:cxnSp>
        <p:nvCxnSpPr>
          <p:cNvPr id="36" name="Straight Connector 40">
            <a:extLst>
              <a:ext uri="{FF2B5EF4-FFF2-40B4-BE49-F238E27FC236}">
                <a16:creationId xmlns:a16="http://schemas.microsoft.com/office/drawing/2014/main" id="{EF769143-9523-4CBA-97A0-9D8A156F1350}"/>
              </a:ext>
            </a:extLst>
          </p:cNvPr>
          <p:cNvCxnSpPr/>
          <p:nvPr/>
        </p:nvCxnSpPr>
        <p:spPr>
          <a:xfrm>
            <a:off x="941475" y="3913635"/>
            <a:ext cx="4320000" cy="0"/>
          </a:xfrm>
          <a:prstGeom prst="line">
            <a:avLst/>
          </a:prstGeom>
          <a:noFill/>
          <a:ln w="19050" cap="flat" cmpd="sng" algn="ctr">
            <a:solidFill>
              <a:srgbClr val="90C221"/>
            </a:solidFill>
            <a:prstDash val="solid"/>
            <a:miter lim="800000"/>
            <a:headEnd type="oval"/>
            <a:tailEnd type="oval"/>
          </a:ln>
          <a:effectLst/>
        </p:spPr>
      </p:cxnSp>
      <p:cxnSp>
        <p:nvCxnSpPr>
          <p:cNvPr id="37" name="Straight Connector 41">
            <a:extLst>
              <a:ext uri="{FF2B5EF4-FFF2-40B4-BE49-F238E27FC236}">
                <a16:creationId xmlns:a16="http://schemas.microsoft.com/office/drawing/2014/main" id="{E3BB9586-4318-457F-874A-5FF892C7A589}"/>
              </a:ext>
            </a:extLst>
          </p:cNvPr>
          <p:cNvCxnSpPr/>
          <p:nvPr/>
        </p:nvCxnSpPr>
        <p:spPr>
          <a:xfrm>
            <a:off x="941475" y="5046495"/>
            <a:ext cx="4320000" cy="0"/>
          </a:xfrm>
          <a:prstGeom prst="line">
            <a:avLst/>
          </a:prstGeom>
          <a:noFill/>
          <a:ln w="19050" cap="flat" cmpd="sng" algn="ctr">
            <a:solidFill>
              <a:srgbClr val="0680C3"/>
            </a:solidFill>
            <a:prstDash val="solid"/>
            <a:miter lim="800000"/>
            <a:headEnd type="oval"/>
            <a:tailEnd type="oval"/>
          </a:ln>
          <a:effectLst/>
        </p:spPr>
      </p:cxnSp>
      <p:cxnSp>
        <p:nvCxnSpPr>
          <p:cNvPr id="38" name="Straight Connector 42">
            <a:extLst>
              <a:ext uri="{FF2B5EF4-FFF2-40B4-BE49-F238E27FC236}">
                <a16:creationId xmlns:a16="http://schemas.microsoft.com/office/drawing/2014/main" id="{A2A6C1CA-29E9-4705-ADCE-1A40886B2E21}"/>
              </a:ext>
            </a:extLst>
          </p:cNvPr>
          <p:cNvCxnSpPr/>
          <p:nvPr/>
        </p:nvCxnSpPr>
        <p:spPr>
          <a:xfrm>
            <a:off x="941475" y="6053267"/>
            <a:ext cx="4320000" cy="0"/>
          </a:xfrm>
          <a:prstGeom prst="line">
            <a:avLst/>
          </a:prstGeom>
          <a:noFill/>
          <a:ln w="19050" cap="flat" cmpd="sng" algn="ctr">
            <a:solidFill>
              <a:srgbClr val="0680C3"/>
            </a:solidFill>
            <a:prstDash val="solid"/>
            <a:miter lim="800000"/>
            <a:headEnd type="oval"/>
            <a:tailEnd type="oval"/>
          </a:ln>
          <a:effectLst/>
        </p:spPr>
      </p:cxnSp>
      <p:pic>
        <p:nvPicPr>
          <p:cNvPr id="40" name="Picture 2" descr="probiyotik mikroorganizma ile ilgili gÃ¶rsel sonuc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1474" y="1772211"/>
            <a:ext cx="3505769" cy="1071280"/>
          </a:xfrm>
          <a:prstGeom prst="rect">
            <a:avLst/>
          </a:prstGeom>
          <a:noFill/>
          <a:extLst>
            <a:ext uri="{909E8E84-426E-40DD-AFC4-6F175D3DCCD1}">
              <a14:hiddenFill xmlns:a14="http://schemas.microsoft.com/office/drawing/2010/main">
                <a:solidFill>
                  <a:srgbClr val="FFFFFF"/>
                </a:solidFill>
              </a14:hiddenFill>
            </a:ext>
          </a:extLst>
        </p:spPr>
      </p:pic>
      <p:pic>
        <p:nvPicPr>
          <p:cNvPr id="41" name="Resim 40"/>
          <p:cNvPicPr>
            <a:picLocks noChangeAspect="1"/>
          </p:cNvPicPr>
          <p:nvPr/>
        </p:nvPicPr>
        <p:blipFill>
          <a:blip r:embed="rId3"/>
          <a:stretch>
            <a:fillRect/>
          </a:stretch>
        </p:blipFill>
        <p:spPr>
          <a:xfrm>
            <a:off x="7684760" y="2843857"/>
            <a:ext cx="3566099" cy="1090319"/>
          </a:xfrm>
          <a:prstGeom prst="rect">
            <a:avLst/>
          </a:prstGeom>
        </p:spPr>
      </p:pic>
      <p:pic>
        <p:nvPicPr>
          <p:cNvPr id="42" name="Picture 4" descr="storage conditions ile ilgili gÃ¶rsel sonuc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1474" y="3944425"/>
            <a:ext cx="3505770" cy="1104401"/>
          </a:xfrm>
          <a:prstGeom prst="rect">
            <a:avLst/>
          </a:prstGeom>
          <a:noFill/>
          <a:extLst>
            <a:ext uri="{909E8E84-426E-40DD-AFC4-6F175D3DCCD1}">
              <a14:hiddenFill xmlns:a14="http://schemas.microsoft.com/office/drawing/2010/main">
                <a:solidFill>
                  <a:srgbClr val="FFFFFF"/>
                </a:solidFill>
              </a14:hiddenFill>
            </a:ext>
          </a:extLst>
        </p:spPr>
      </p:pic>
      <p:pic>
        <p:nvPicPr>
          <p:cNvPr id="43" name="Resim 42"/>
          <p:cNvPicPr>
            <a:picLocks noChangeAspect="1"/>
          </p:cNvPicPr>
          <p:nvPr/>
        </p:nvPicPr>
        <p:blipFill>
          <a:blip r:embed="rId5"/>
          <a:stretch>
            <a:fillRect/>
          </a:stretch>
        </p:blipFill>
        <p:spPr>
          <a:xfrm>
            <a:off x="7738344" y="5055753"/>
            <a:ext cx="3512515" cy="1239101"/>
          </a:xfrm>
          <a:prstGeom prst="rect">
            <a:avLst/>
          </a:prstGeom>
        </p:spPr>
      </p:pic>
    </p:spTree>
    <p:extLst>
      <p:ext uri="{BB962C8B-B14F-4D97-AF65-F5344CB8AC3E}">
        <p14:creationId xmlns:p14="http://schemas.microsoft.com/office/powerpoint/2010/main" val="131445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Duman">
  <a:themeElements>
    <a:clrScheme name="Duma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Duma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uma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2436</TotalTime>
  <Words>2811</Words>
  <Application>Microsoft Office PowerPoint</Application>
  <PresentationFormat>Geniş ekran</PresentationFormat>
  <Paragraphs>127</Paragraphs>
  <Slides>22</Slides>
  <Notes>3</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22</vt:i4>
      </vt:variant>
    </vt:vector>
  </HeadingPairs>
  <TitlesOfParts>
    <vt:vector size="31" baseType="lpstr">
      <vt:lpstr>맑은 고딕</vt:lpstr>
      <vt:lpstr>Arial</vt:lpstr>
      <vt:lpstr>Calibri</vt:lpstr>
      <vt:lpstr>Century Gothic</vt:lpstr>
      <vt:lpstr>Constantia</vt:lpstr>
      <vt:lpstr>Times New Roman</vt:lpstr>
      <vt:lpstr>Wingdings</vt:lpstr>
      <vt:lpstr>Wingdings 3</vt:lpstr>
      <vt:lpstr>Duman</vt:lpstr>
      <vt:lpstr>Traditional Turkish Fermented Sucuk: Learning From the Tradition to Inform the Future</vt:lpstr>
      <vt:lpstr>Sucuk</vt:lpstr>
      <vt:lpstr>Sucuk</vt:lpstr>
      <vt:lpstr>PowerPoint Sunusu</vt:lpstr>
      <vt:lpstr>PowerPoint Sunusu</vt:lpstr>
      <vt:lpstr>PowerPoint Sunusu</vt:lpstr>
      <vt:lpstr>Microbiological Properties of Turkish Fermented Sucuk</vt:lpstr>
      <vt:lpstr>Microbiological Properties of Turkish Fermented Sucuk</vt:lpstr>
      <vt:lpstr>PowerPoint Sunusu</vt:lpstr>
      <vt:lpstr>Sensorial Properties of Turkish Fermented Sucuk</vt:lpstr>
      <vt:lpstr>PowerPoint Sunusu</vt:lpstr>
      <vt:lpstr>Conclusion</vt:lpstr>
      <vt:lpstr>Conclusion</vt:lpstr>
      <vt:lpstr>Conclusion</vt:lpstr>
      <vt:lpstr>References</vt:lpstr>
      <vt:lpstr>References</vt:lpstr>
      <vt:lpstr>References</vt:lpstr>
      <vt:lpstr>References</vt:lpstr>
      <vt:lpstr>References</vt:lpstr>
      <vt:lpstr>References</vt:lpstr>
      <vt:lpstr>References</vt:lpstr>
      <vt:lpstr>PowerPoint Sunusu</vt:lpstr>
    </vt:vector>
  </TitlesOfParts>
  <Company>T.C. Istanbul Sabahattin Zaim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FERMENTE SÜT ÜRÜNLERİ</dc:title>
  <dc:creator>Mehmet DEMİRCİ</dc:creator>
  <cp:lastModifiedBy>Muhammed Yusuf ÇAĞLAR</cp:lastModifiedBy>
  <cp:revision>97</cp:revision>
  <dcterms:created xsi:type="dcterms:W3CDTF">2016-12-25T06:26:19Z</dcterms:created>
  <dcterms:modified xsi:type="dcterms:W3CDTF">2018-04-18T14:15:52Z</dcterms:modified>
</cp:coreProperties>
</file>