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charts/chart2.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08" r:id="rId1"/>
  </p:sldMasterIdLst>
  <p:notesMasterIdLst>
    <p:notesMasterId r:id="rId35"/>
  </p:notesMasterIdLst>
  <p:handoutMasterIdLst>
    <p:handoutMasterId r:id="rId36"/>
  </p:handoutMasterIdLst>
  <p:sldIdLst>
    <p:sldId id="260" r:id="rId2"/>
    <p:sldId id="304" r:id="rId3"/>
    <p:sldId id="256" r:id="rId4"/>
    <p:sldId id="271" r:id="rId5"/>
    <p:sldId id="264" r:id="rId6"/>
    <p:sldId id="275" r:id="rId7"/>
    <p:sldId id="276" r:id="rId8"/>
    <p:sldId id="257" r:id="rId9"/>
    <p:sldId id="278" r:id="rId10"/>
    <p:sldId id="279" r:id="rId11"/>
    <p:sldId id="263" r:id="rId12"/>
    <p:sldId id="266" r:id="rId13"/>
    <p:sldId id="265" r:id="rId14"/>
    <p:sldId id="268" r:id="rId15"/>
    <p:sldId id="284" r:id="rId16"/>
    <p:sldId id="281" r:id="rId17"/>
    <p:sldId id="282" r:id="rId18"/>
    <p:sldId id="285" r:id="rId19"/>
    <p:sldId id="286" r:id="rId20"/>
    <p:sldId id="287" r:id="rId21"/>
    <p:sldId id="288" r:id="rId22"/>
    <p:sldId id="272" r:id="rId23"/>
    <p:sldId id="289" r:id="rId24"/>
    <p:sldId id="290" r:id="rId25"/>
    <p:sldId id="291" r:id="rId26"/>
    <p:sldId id="274" r:id="rId27"/>
    <p:sldId id="292" r:id="rId28"/>
    <p:sldId id="293" r:id="rId29"/>
    <p:sldId id="294" r:id="rId30"/>
    <p:sldId id="296" r:id="rId31"/>
    <p:sldId id="298" r:id="rId32"/>
    <p:sldId id="299" r:id="rId33"/>
    <p:sldId id="301"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88139" autoAdjust="0"/>
  </p:normalViewPr>
  <p:slideViewPr>
    <p:cSldViewPr snapToGrid="0" snapToObjects="1">
      <p:cViewPr varScale="1">
        <p:scale>
          <a:sx n="64" d="100"/>
          <a:sy n="64" d="100"/>
        </p:scale>
        <p:origin x="196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18"/>
    </mc:Choice>
    <mc:Fallback>
      <c:style val="18"/>
    </mc:Fallback>
  </mc:AlternateContent>
  <c:chart>
    <c:title>
      <c:layout/>
      <c:overlay val="0"/>
    </c:title>
    <c:autoTitleDeleted val="0"/>
    <c:view3D>
      <c:rotX val="75"/>
      <c:rotY val="0"/>
      <c:rAngAx val="0"/>
    </c:view3D>
    <c:floor>
      <c:thickness val="0"/>
    </c:floor>
    <c:sideWall>
      <c:thickness val="0"/>
    </c:sideWall>
    <c:backWall>
      <c:thickness val="0"/>
    </c:backWall>
    <c:plotArea>
      <c:layout/>
      <c:pie3DChart>
        <c:varyColors val="1"/>
        <c:ser>
          <c:idx val="0"/>
          <c:order val="0"/>
          <c:tx>
            <c:strRef>
              <c:f>Sheet1!$B$1</c:f>
              <c:strCache>
                <c:ptCount val="1"/>
                <c:pt idx="0">
                  <c:v>Control Group</c:v>
                </c:pt>
              </c:strCache>
            </c:strRef>
          </c:tx>
          <c:explosion val="25"/>
          <c:cat>
            <c:strRef>
              <c:f>Sheet1!$A$2:$A$5</c:f>
              <c:strCache>
                <c:ptCount val="4"/>
                <c:pt idx="0">
                  <c:v>1-3 years - 5</c:v>
                </c:pt>
                <c:pt idx="1">
                  <c:v>4-7 years - 8</c:v>
                </c:pt>
                <c:pt idx="2">
                  <c:v>8-10 years - 3</c:v>
                </c:pt>
                <c:pt idx="3">
                  <c:v>10 or more - 2</c:v>
                </c:pt>
              </c:strCache>
            </c:strRef>
          </c:cat>
          <c:val>
            <c:numRef>
              <c:f>Sheet1!$B$2:$B$5</c:f>
              <c:numCache>
                <c:formatCode>General</c:formatCode>
                <c:ptCount val="4"/>
                <c:pt idx="0">
                  <c:v>5</c:v>
                </c:pt>
                <c:pt idx="1">
                  <c:v>8</c:v>
                </c:pt>
                <c:pt idx="2">
                  <c:v>3</c:v>
                </c:pt>
                <c:pt idx="3">
                  <c:v>2</c:v>
                </c:pt>
              </c:numCache>
            </c:numRef>
          </c:val>
          <c:extLst>
            <c:ext xmlns:c16="http://schemas.microsoft.com/office/drawing/2014/chart" uri="{C3380CC4-5D6E-409C-BE32-E72D297353CC}">
              <c16:uniqueId val="{00000000-9D48-40D0-ADC4-7DBE6DB1CEB6}"/>
            </c:ext>
          </c:extLst>
        </c:ser>
        <c:dLbls>
          <c:showLegendKey val="0"/>
          <c:showVal val="0"/>
          <c:showCatName val="0"/>
          <c:showSerName val="0"/>
          <c:showPercent val="0"/>
          <c:showBubbleSize val="0"/>
          <c:showLeaderLines val="1"/>
        </c:dLbls>
      </c:pie3DChart>
    </c:plotArea>
    <c:legend>
      <c:legendPos val="r"/>
      <c:layout/>
      <c:overlay val="0"/>
    </c:legend>
    <c:plotVisOnly val="1"/>
    <c:dispBlanksAs val="gap"/>
    <c:showDLblsOverMax val="0"/>
  </c:chart>
  <c:txPr>
    <a:bodyPr/>
    <a:lstStyle/>
    <a:p>
      <a:pPr>
        <a:defRPr sz="1800"/>
      </a:pPr>
      <a:endParaRPr lang="tr-T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18"/>
    </mc:Choice>
    <mc:Fallback>
      <c:style val="18"/>
    </mc:Fallback>
  </mc:AlternateContent>
  <c:chart>
    <c:title>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Experimental Group</c:v>
                </c:pt>
              </c:strCache>
            </c:strRef>
          </c:tx>
          <c:explosion val="25"/>
          <c:cat>
            <c:strRef>
              <c:f>Sheet1!$A$2:$A$4</c:f>
              <c:strCache>
                <c:ptCount val="3"/>
                <c:pt idx="0">
                  <c:v>1-3 years - 1</c:v>
                </c:pt>
                <c:pt idx="1">
                  <c:v>4-7 years - 9</c:v>
                </c:pt>
                <c:pt idx="2">
                  <c:v>8-10 years - 8</c:v>
                </c:pt>
              </c:strCache>
            </c:strRef>
          </c:cat>
          <c:val>
            <c:numRef>
              <c:f>Sheet1!$B$2:$B$4</c:f>
              <c:numCache>
                <c:formatCode>General</c:formatCode>
                <c:ptCount val="3"/>
                <c:pt idx="0">
                  <c:v>1</c:v>
                </c:pt>
                <c:pt idx="1">
                  <c:v>9</c:v>
                </c:pt>
                <c:pt idx="2">
                  <c:v>8</c:v>
                </c:pt>
              </c:numCache>
            </c:numRef>
          </c:val>
          <c:extLst>
            <c:ext xmlns:c16="http://schemas.microsoft.com/office/drawing/2014/chart" uri="{C3380CC4-5D6E-409C-BE32-E72D297353CC}">
              <c16:uniqueId val="{00000000-B364-43E2-A9AE-4B55E1CF5794}"/>
            </c:ext>
          </c:extLst>
        </c:ser>
        <c:dLbls>
          <c:showLegendKey val="0"/>
          <c:showVal val="0"/>
          <c:showCatName val="0"/>
          <c:showSerName val="0"/>
          <c:showPercent val="0"/>
          <c:showBubbleSize val="0"/>
          <c:showLeaderLines val="1"/>
        </c:dLbls>
      </c:pie3DChart>
    </c:plotArea>
    <c:legend>
      <c:legendPos val="r"/>
      <c:layout/>
      <c:overlay val="0"/>
    </c:legend>
    <c:plotVisOnly val="1"/>
    <c:dispBlanksAs val="gap"/>
    <c:showDLblsOverMax val="0"/>
  </c:chart>
  <c:txPr>
    <a:bodyPr/>
    <a:lstStyle/>
    <a:p>
      <a:pPr>
        <a:defRPr sz="1800"/>
      </a:pPr>
      <a:endParaRPr lang="tr-T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68D1BF-EEB3-BB45-8D6E-69336CD1AB81}" type="doc">
      <dgm:prSet loTypeId="urn:microsoft.com/office/officeart/2005/8/layout/pyramid2" loCatId="" qsTypeId="urn:microsoft.com/office/officeart/2005/8/quickstyle/simple4" qsCatId="simple" csTypeId="urn:microsoft.com/office/officeart/2005/8/colors/accent1_2" csCatId="accent1" phldr="1"/>
      <dgm:spPr/>
    </dgm:pt>
    <dgm:pt modelId="{A5E271C4-2EF9-094E-9957-E13C9E86275F}">
      <dgm:prSet phldrT="[Text]" custT="1"/>
      <dgm:spPr/>
      <dgm:t>
        <a:bodyPr/>
        <a:lstStyle/>
        <a:p>
          <a:r>
            <a:rPr lang="en-US" sz="2400" dirty="0" smtClean="0"/>
            <a:t>Learners may not realize the necessity to learn English.</a:t>
          </a:r>
          <a:endParaRPr lang="en-US" sz="2400" dirty="0"/>
        </a:p>
      </dgm:t>
    </dgm:pt>
    <dgm:pt modelId="{E80A5DFC-FE59-BE4E-8D69-1E10B3C98AFA}" type="parTrans" cxnId="{4D216066-E681-3C44-86B4-9DA7AAA14337}">
      <dgm:prSet/>
      <dgm:spPr/>
      <dgm:t>
        <a:bodyPr/>
        <a:lstStyle/>
        <a:p>
          <a:endParaRPr lang="en-US"/>
        </a:p>
      </dgm:t>
    </dgm:pt>
    <dgm:pt modelId="{89AAC663-E38C-9747-A0A7-8B69E93BCC30}" type="sibTrans" cxnId="{4D216066-E681-3C44-86B4-9DA7AAA14337}">
      <dgm:prSet/>
      <dgm:spPr/>
      <dgm:t>
        <a:bodyPr/>
        <a:lstStyle/>
        <a:p>
          <a:endParaRPr lang="en-US"/>
        </a:p>
      </dgm:t>
    </dgm:pt>
    <dgm:pt modelId="{7A611C88-DDBC-D04F-9CFC-6027907E203E}">
      <dgm:prSet phldrT="[Text]" custT="1"/>
      <dgm:spPr/>
      <dgm:t>
        <a:bodyPr/>
        <a:lstStyle/>
        <a:p>
          <a:r>
            <a:rPr lang="en-US" sz="2400" dirty="0" smtClean="0"/>
            <a:t>Learners may have prejudices against the inner cycle countries such as </a:t>
          </a:r>
          <a:r>
            <a:rPr lang="tr-TR" sz="2400" dirty="0" err="1" smtClean="0">
              <a:solidFill>
                <a:schemeClr val="bg1"/>
              </a:solidFill>
            </a:rPr>
            <a:t>the</a:t>
          </a:r>
          <a:r>
            <a:rPr lang="tr-TR" sz="2400" dirty="0" smtClean="0">
              <a:solidFill>
                <a:srgbClr val="FF0000"/>
              </a:solidFill>
            </a:rPr>
            <a:t> </a:t>
          </a:r>
          <a:r>
            <a:rPr lang="en-US" sz="2400" dirty="0" smtClean="0"/>
            <a:t>U.K or U.S.A.</a:t>
          </a:r>
          <a:endParaRPr lang="en-US" sz="2400" dirty="0"/>
        </a:p>
      </dgm:t>
    </dgm:pt>
    <dgm:pt modelId="{8CAAB17C-9015-CE4D-8AE9-2DF561417BAE}" type="parTrans" cxnId="{7721F012-32A3-FE49-B22D-A4CF8E362496}">
      <dgm:prSet/>
      <dgm:spPr/>
      <dgm:t>
        <a:bodyPr/>
        <a:lstStyle/>
        <a:p>
          <a:endParaRPr lang="en-US"/>
        </a:p>
      </dgm:t>
    </dgm:pt>
    <dgm:pt modelId="{D75C238F-4AC1-3F40-B382-CB45B84C304C}" type="sibTrans" cxnId="{7721F012-32A3-FE49-B22D-A4CF8E362496}">
      <dgm:prSet/>
      <dgm:spPr/>
      <dgm:t>
        <a:bodyPr/>
        <a:lstStyle/>
        <a:p>
          <a:endParaRPr lang="en-US"/>
        </a:p>
      </dgm:t>
    </dgm:pt>
    <dgm:pt modelId="{DD842812-A11D-5E42-95D9-718E7B152786}">
      <dgm:prSet phldrT="[Text]" custT="1"/>
      <dgm:spPr/>
      <dgm:t>
        <a:bodyPr/>
        <a:lstStyle/>
        <a:p>
          <a:r>
            <a:rPr lang="en-US" sz="2400" dirty="0" smtClean="0"/>
            <a:t>Since learners are constantly taught using elements from the target culture, they may not relate themselves to the language they learn.</a:t>
          </a:r>
          <a:endParaRPr lang="en-US" sz="2400" dirty="0"/>
        </a:p>
      </dgm:t>
    </dgm:pt>
    <dgm:pt modelId="{52C4DA5A-0DE6-9147-B659-80C7AA000C2F}" type="parTrans" cxnId="{A4B3850D-261E-BA49-A427-053A5DED5FA0}">
      <dgm:prSet/>
      <dgm:spPr/>
      <dgm:t>
        <a:bodyPr/>
        <a:lstStyle/>
        <a:p>
          <a:endParaRPr lang="en-US"/>
        </a:p>
      </dgm:t>
    </dgm:pt>
    <dgm:pt modelId="{75CFAB8B-9987-EE46-AEC0-271C7B261B95}" type="sibTrans" cxnId="{A4B3850D-261E-BA49-A427-053A5DED5FA0}">
      <dgm:prSet/>
      <dgm:spPr/>
      <dgm:t>
        <a:bodyPr/>
        <a:lstStyle/>
        <a:p>
          <a:endParaRPr lang="en-US"/>
        </a:p>
      </dgm:t>
    </dgm:pt>
    <dgm:pt modelId="{CB08BDF7-BC4B-ED4E-81F6-132E115218FB}" type="pres">
      <dgm:prSet presAssocID="{1568D1BF-EEB3-BB45-8D6E-69336CD1AB81}" presName="compositeShape" presStyleCnt="0">
        <dgm:presLayoutVars>
          <dgm:dir/>
          <dgm:resizeHandles/>
        </dgm:presLayoutVars>
      </dgm:prSet>
      <dgm:spPr/>
    </dgm:pt>
    <dgm:pt modelId="{D24BAB20-A9E4-A446-A768-DE11560A6777}" type="pres">
      <dgm:prSet presAssocID="{1568D1BF-EEB3-BB45-8D6E-69336CD1AB81}" presName="pyramid" presStyleLbl="node1" presStyleIdx="0" presStyleCnt="1"/>
      <dgm:spPr/>
    </dgm:pt>
    <dgm:pt modelId="{B24019EB-53F2-DB49-A2DA-E61BE23805B6}" type="pres">
      <dgm:prSet presAssocID="{1568D1BF-EEB3-BB45-8D6E-69336CD1AB81}" presName="theList" presStyleCnt="0"/>
      <dgm:spPr/>
    </dgm:pt>
    <dgm:pt modelId="{6250E53A-C399-6842-B7D2-041C1C746DFC}" type="pres">
      <dgm:prSet presAssocID="{A5E271C4-2EF9-094E-9957-E13C9E86275F}" presName="aNode" presStyleLbl="fgAcc1" presStyleIdx="0" presStyleCnt="3" custScaleX="153846" custScaleY="385483" custLinFactY="-282943" custLinFactNeighborX="-90000" custLinFactNeighborY="-300000">
        <dgm:presLayoutVars>
          <dgm:bulletEnabled val="1"/>
        </dgm:presLayoutVars>
      </dgm:prSet>
      <dgm:spPr/>
      <dgm:t>
        <a:bodyPr/>
        <a:lstStyle/>
        <a:p>
          <a:endParaRPr lang="en-US"/>
        </a:p>
      </dgm:t>
    </dgm:pt>
    <dgm:pt modelId="{BB0F66C3-AB48-AD46-8B1F-88AF66670C3A}" type="pres">
      <dgm:prSet presAssocID="{A5E271C4-2EF9-094E-9957-E13C9E86275F}" presName="aSpace" presStyleCnt="0"/>
      <dgm:spPr/>
    </dgm:pt>
    <dgm:pt modelId="{1EE2F6A0-7CBE-CC48-B94A-35CD2B6306FB}" type="pres">
      <dgm:prSet presAssocID="{7A611C88-DDBC-D04F-9CFC-6027907E203E}" presName="aNode" presStyleLbl="fgAcc1" presStyleIdx="1" presStyleCnt="3" custScaleX="197593" custScaleY="437528" custLinFactY="-91088" custLinFactNeighborX="38303" custLinFactNeighborY="-100000">
        <dgm:presLayoutVars>
          <dgm:bulletEnabled val="1"/>
        </dgm:presLayoutVars>
      </dgm:prSet>
      <dgm:spPr/>
      <dgm:t>
        <a:bodyPr/>
        <a:lstStyle/>
        <a:p>
          <a:endParaRPr lang="en-US"/>
        </a:p>
      </dgm:t>
    </dgm:pt>
    <dgm:pt modelId="{29FA4FE6-5431-DA48-8A0B-8432B16BEF10}" type="pres">
      <dgm:prSet presAssocID="{7A611C88-DDBC-D04F-9CFC-6027907E203E}" presName="aSpace" presStyleCnt="0"/>
      <dgm:spPr/>
    </dgm:pt>
    <dgm:pt modelId="{6D517018-9347-3E45-8C2B-22C2D9BC0C9E}" type="pres">
      <dgm:prSet presAssocID="{DD842812-A11D-5E42-95D9-718E7B152786}" presName="aNode" presStyleLbl="fgAcc1" presStyleIdx="2" presStyleCnt="3" custScaleX="304312" custScaleY="388447" custLinFactY="-31044" custLinFactNeighborX="0" custLinFactNeighborY="-100000">
        <dgm:presLayoutVars>
          <dgm:bulletEnabled val="1"/>
        </dgm:presLayoutVars>
      </dgm:prSet>
      <dgm:spPr/>
      <dgm:t>
        <a:bodyPr/>
        <a:lstStyle/>
        <a:p>
          <a:endParaRPr lang="en-US"/>
        </a:p>
      </dgm:t>
    </dgm:pt>
    <dgm:pt modelId="{F192F0AE-9B23-F049-A418-829B13F6C22F}" type="pres">
      <dgm:prSet presAssocID="{DD842812-A11D-5E42-95D9-718E7B152786}" presName="aSpace" presStyleCnt="0"/>
      <dgm:spPr/>
    </dgm:pt>
  </dgm:ptLst>
  <dgm:cxnLst>
    <dgm:cxn modelId="{1CE3544F-64DA-3D4D-8A1B-AB25F6D6CA0F}" type="presOf" srcId="{DD842812-A11D-5E42-95D9-718E7B152786}" destId="{6D517018-9347-3E45-8C2B-22C2D9BC0C9E}" srcOrd="0" destOrd="0" presId="urn:microsoft.com/office/officeart/2005/8/layout/pyramid2"/>
    <dgm:cxn modelId="{2B99674B-77EB-3740-9026-30117C5C8DF6}" type="presOf" srcId="{A5E271C4-2EF9-094E-9957-E13C9E86275F}" destId="{6250E53A-C399-6842-B7D2-041C1C746DFC}" srcOrd="0" destOrd="0" presId="urn:microsoft.com/office/officeart/2005/8/layout/pyramid2"/>
    <dgm:cxn modelId="{4D216066-E681-3C44-86B4-9DA7AAA14337}" srcId="{1568D1BF-EEB3-BB45-8D6E-69336CD1AB81}" destId="{A5E271C4-2EF9-094E-9957-E13C9E86275F}" srcOrd="0" destOrd="0" parTransId="{E80A5DFC-FE59-BE4E-8D69-1E10B3C98AFA}" sibTransId="{89AAC663-E38C-9747-A0A7-8B69E93BCC30}"/>
    <dgm:cxn modelId="{52154FDB-5536-134C-BB5E-E11A5E04B3B2}" type="presOf" srcId="{1568D1BF-EEB3-BB45-8D6E-69336CD1AB81}" destId="{CB08BDF7-BC4B-ED4E-81F6-132E115218FB}" srcOrd="0" destOrd="0" presId="urn:microsoft.com/office/officeart/2005/8/layout/pyramid2"/>
    <dgm:cxn modelId="{7721F012-32A3-FE49-B22D-A4CF8E362496}" srcId="{1568D1BF-EEB3-BB45-8D6E-69336CD1AB81}" destId="{7A611C88-DDBC-D04F-9CFC-6027907E203E}" srcOrd="1" destOrd="0" parTransId="{8CAAB17C-9015-CE4D-8AE9-2DF561417BAE}" sibTransId="{D75C238F-4AC1-3F40-B382-CB45B84C304C}"/>
    <dgm:cxn modelId="{2CEACF29-C393-474E-88CC-4D22540F37BA}" type="presOf" srcId="{7A611C88-DDBC-D04F-9CFC-6027907E203E}" destId="{1EE2F6A0-7CBE-CC48-B94A-35CD2B6306FB}" srcOrd="0" destOrd="0" presId="urn:microsoft.com/office/officeart/2005/8/layout/pyramid2"/>
    <dgm:cxn modelId="{A4B3850D-261E-BA49-A427-053A5DED5FA0}" srcId="{1568D1BF-EEB3-BB45-8D6E-69336CD1AB81}" destId="{DD842812-A11D-5E42-95D9-718E7B152786}" srcOrd="2" destOrd="0" parTransId="{52C4DA5A-0DE6-9147-B659-80C7AA000C2F}" sibTransId="{75CFAB8B-9987-EE46-AEC0-271C7B261B95}"/>
    <dgm:cxn modelId="{0C2BB35D-1548-2D4A-A6C2-C2D1EA50CD0F}" type="presParOf" srcId="{CB08BDF7-BC4B-ED4E-81F6-132E115218FB}" destId="{D24BAB20-A9E4-A446-A768-DE11560A6777}" srcOrd="0" destOrd="0" presId="urn:microsoft.com/office/officeart/2005/8/layout/pyramid2"/>
    <dgm:cxn modelId="{10C6ED92-21D0-8044-890A-B1608911604B}" type="presParOf" srcId="{CB08BDF7-BC4B-ED4E-81F6-132E115218FB}" destId="{B24019EB-53F2-DB49-A2DA-E61BE23805B6}" srcOrd="1" destOrd="0" presId="urn:microsoft.com/office/officeart/2005/8/layout/pyramid2"/>
    <dgm:cxn modelId="{C4B3894C-0BCE-AB40-9FDD-899EC1ACE9FE}" type="presParOf" srcId="{B24019EB-53F2-DB49-A2DA-E61BE23805B6}" destId="{6250E53A-C399-6842-B7D2-041C1C746DFC}" srcOrd="0" destOrd="0" presId="urn:microsoft.com/office/officeart/2005/8/layout/pyramid2"/>
    <dgm:cxn modelId="{359784F2-83CE-FB41-B247-66D13853BEB5}" type="presParOf" srcId="{B24019EB-53F2-DB49-A2DA-E61BE23805B6}" destId="{BB0F66C3-AB48-AD46-8B1F-88AF66670C3A}" srcOrd="1" destOrd="0" presId="urn:microsoft.com/office/officeart/2005/8/layout/pyramid2"/>
    <dgm:cxn modelId="{FAC80E1F-E43E-C14D-B003-284D9102EB6B}" type="presParOf" srcId="{B24019EB-53F2-DB49-A2DA-E61BE23805B6}" destId="{1EE2F6A0-7CBE-CC48-B94A-35CD2B6306FB}" srcOrd="2" destOrd="0" presId="urn:microsoft.com/office/officeart/2005/8/layout/pyramid2"/>
    <dgm:cxn modelId="{BCE3F89A-CA5E-1849-BBE4-586C53CAF9C7}" type="presParOf" srcId="{B24019EB-53F2-DB49-A2DA-E61BE23805B6}" destId="{29FA4FE6-5431-DA48-8A0B-8432B16BEF10}" srcOrd="3" destOrd="0" presId="urn:microsoft.com/office/officeart/2005/8/layout/pyramid2"/>
    <dgm:cxn modelId="{22619730-2E2D-8946-9B15-BE943F846DA3}" type="presParOf" srcId="{B24019EB-53F2-DB49-A2DA-E61BE23805B6}" destId="{6D517018-9347-3E45-8C2B-22C2D9BC0C9E}" srcOrd="4" destOrd="0" presId="urn:microsoft.com/office/officeart/2005/8/layout/pyramid2"/>
    <dgm:cxn modelId="{E87937D0-4E22-AF49-8E87-EC13B125580C}" type="presParOf" srcId="{B24019EB-53F2-DB49-A2DA-E61BE23805B6}" destId="{F192F0AE-9B23-F049-A418-829B13F6C22F}"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961ED8-F5D8-004E-96AD-C8B870D66BA7}" type="doc">
      <dgm:prSet loTypeId="urn:microsoft.com/office/officeart/2005/8/layout/chevron2" loCatId="" qsTypeId="urn:microsoft.com/office/officeart/2005/8/quickstyle/simple4" qsCatId="simple" csTypeId="urn:microsoft.com/office/officeart/2005/8/colors/accent1_2" csCatId="accent1" phldr="1"/>
      <dgm:spPr/>
      <dgm:t>
        <a:bodyPr/>
        <a:lstStyle/>
        <a:p>
          <a:endParaRPr lang="en-US"/>
        </a:p>
      </dgm:t>
    </dgm:pt>
    <dgm:pt modelId="{3DA91F55-F32D-D642-95DD-FAC4843D8F92}">
      <dgm:prSet phldrT="[Text]"/>
      <dgm:spPr/>
      <dgm:t>
        <a:bodyPr/>
        <a:lstStyle/>
        <a:p>
          <a:r>
            <a:rPr lang="en-US" dirty="0" smtClean="0"/>
            <a:t>1.</a:t>
          </a:r>
          <a:endParaRPr lang="en-US" dirty="0"/>
        </a:p>
      </dgm:t>
    </dgm:pt>
    <dgm:pt modelId="{9CC34816-98A9-D246-9406-1004EB8746FD}" type="parTrans" cxnId="{CFD5E99E-FEC5-FE41-BE67-3AAABB3FDA0A}">
      <dgm:prSet/>
      <dgm:spPr/>
      <dgm:t>
        <a:bodyPr/>
        <a:lstStyle/>
        <a:p>
          <a:endParaRPr lang="en-US"/>
        </a:p>
      </dgm:t>
    </dgm:pt>
    <dgm:pt modelId="{BC1B6C78-AAE8-944D-B905-754338B37089}" type="sibTrans" cxnId="{CFD5E99E-FEC5-FE41-BE67-3AAABB3FDA0A}">
      <dgm:prSet/>
      <dgm:spPr/>
      <dgm:t>
        <a:bodyPr/>
        <a:lstStyle/>
        <a:p>
          <a:endParaRPr lang="en-US"/>
        </a:p>
      </dgm:t>
    </dgm:pt>
    <dgm:pt modelId="{B3625A76-6253-7942-BC59-D42BC9731CDF}">
      <dgm:prSet phldrT="[Text]"/>
      <dgm:spPr/>
      <dgm:t>
        <a:bodyPr/>
        <a:lstStyle/>
        <a:p>
          <a:r>
            <a:rPr lang="en-US" dirty="0" smtClean="0"/>
            <a:t>Source culture materials that draw on the learners’ own culture as content</a:t>
          </a:r>
          <a:endParaRPr lang="en-US" dirty="0"/>
        </a:p>
      </dgm:t>
    </dgm:pt>
    <dgm:pt modelId="{33EC812F-CE80-6243-BC3E-3F7ECE28D73C}" type="parTrans" cxnId="{7FC9FBA5-6A7A-F14E-A583-D5FB69E21807}">
      <dgm:prSet/>
      <dgm:spPr/>
      <dgm:t>
        <a:bodyPr/>
        <a:lstStyle/>
        <a:p>
          <a:endParaRPr lang="en-US"/>
        </a:p>
      </dgm:t>
    </dgm:pt>
    <dgm:pt modelId="{2E704E8D-7A6E-8144-9101-F7A5DBB97ECF}" type="sibTrans" cxnId="{7FC9FBA5-6A7A-F14E-A583-D5FB69E21807}">
      <dgm:prSet/>
      <dgm:spPr/>
      <dgm:t>
        <a:bodyPr/>
        <a:lstStyle/>
        <a:p>
          <a:endParaRPr lang="en-US"/>
        </a:p>
      </dgm:t>
    </dgm:pt>
    <dgm:pt modelId="{22728F16-1797-A349-ABD0-F22B7F2704AB}">
      <dgm:prSet phldrT="[Text]"/>
      <dgm:spPr/>
      <dgm:t>
        <a:bodyPr/>
        <a:lstStyle/>
        <a:p>
          <a:r>
            <a:rPr lang="en-US" dirty="0" smtClean="0"/>
            <a:t>2.</a:t>
          </a:r>
          <a:endParaRPr lang="en-US" dirty="0"/>
        </a:p>
      </dgm:t>
    </dgm:pt>
    <dgm:pt modelId="{1E885CD9-41C2-F247-90E8-007EA8DC598F}" type="parTrans" cxnId="{94731157-854E-6A40-84FF-08B8127975C0}">
      <dgm:prSet/>
      <dgm:spPr/>
      <dgm:t>
        <a:bodyPr/>
        <a:lstStyle/>
        <a:p>
          <a:endParaRPr lang="en-US"/>
        </a:p>
      </dgm:t>
    </dgm:pt>
    <dgm:pt modelId="{3A0757B5-066A-8144-95C5-8F3F411AFBC3}" type="sibTrans" cxnId="{94731157-854E-6A40-84FF-08B8127975C0}">
      <dgm:prSet/>
      <dgm:spPr/>
      <dgm:t>
        <a:bodyPr/>
        <a:lstStyle/>
        <a:p>
          <a:endParaRPr lang="en-US"/>
        </a:p>
      </dgm:t>
    </dgm:pt>
    <dgm:pt modelId="{D6C28869-E06A-924B-9BD1-D1BB5FBC2E40}">
      <dgm:prSet phldrT="[Text]"/>
      <dgm:spPr/>
      <dgm:t>
        <a:bodyPr/>
        <a:lstStyle/>
        <a:p>
          <a:r>
            <a:rPr lang="en-US" dirty="0" smtClean="0"/>
            <a:t>Target culture materials that use the culture of a country where English is spoken as a first language. </a:t>
          </a:r>
          <a:endParaRPr lang="en-US" dirty="0"/>
        </a:p>
      </dgm:t>
    </dgm:pt>
    <dgm:pt modelId="{284A37D6-83BF-CE47-9FA6-FE4F7DF35B52}" type="parTrans" cxnId="{0FC07047-0CFB-9B42-B46B-D1FFCC2F0AD0}">
      <dgm:prSet/>
      <dgm:spPr/>
      <dgm:t>
        <a:bodyPr/>
        <a:lstStyle/>
        <a:p>
          <a:endParaRPr lang="en-US"/>
        </a:p>
      </dgm:t>
    </dgm:pt>
    <dgm:pt modelId="{81E3A9AE-708F-474C-84FA-530E27D3848B}" type="sibTrans" cxnId="{0FC07047-0CFB-9B42-B46B-D1FFCC2F0AD0}">
      <dgm:prSet/>
      <dgm:spPr/>
      <dgm:t>
        <a:bodyPr/>
        <a:lstStyle/>
        <a:p>
          <a:endParaRPr lang="en-US"/>
        </a:p>
      </dgm:t>
    </dgm:pt>
    <dgm:pt modelId="{247354C7-299B-AD45-903C-F4A72FC263FE}">
      <dgm:prSet phldrT="[Text]"/>
      <dgm:spPr/>
      <dgm:t>
        <a:bodyPr/>
        <a:lstStyle/>
        <a:p>
          <a:r>
            <a:rPr lang="en-US" dirty="0" smtClean="0"/>
            <a:t>3.</a:t>
          </a:r>
          <a:endParaRPr lang="en-US" dirty="0"/>
        </a:p>
      </dgm:t>
    </dgm:pt>
    <dgm:pt modelId="{72A5FD5D-7CF0-0E44-83A6-456E7DE602DA}" type="parTrans" cxnId="{B732D766-22A6-0B48-8234-511BC0078A58}">
      <dgm:prSet/>
      <dgm:spPr/>
      <dgm:t>
        <a:bodyPr/>
        <a:lstStyle/>
        <a:p>
          <a:endParaRPr lang="en-US"/>
        </a:p>
      </dgm:t>
    </dgm:pt>
    <dgm:pt modelId="{6EE36D15-8767-D742-8827-24A4A292A043}" type="sibTrans" cxnId="{B732D766-22A6-0B48-8234-511BC0078A58}">
      <dgm:prSet/>
      <dgm:spPr/>
      <dgm:t>
        <a:bodyPr/>
        <a:lstStyle/>
        <a:p>
          <a:endParaRPr lang="en-US"/>
        </a:p>
      </dgm:t>
    </dgm:pt>
    <dgm:pt modelId="{60F32D9A-16BF-FC48-AC7E-10D42BC82194}">
      <dgm:prSet phldrT="[Text]"/>
      <dgm:spPr/>
      <dgm:t>
        <a:bodyPr/>
        <a:lstStyle/>
        <a:p>
          <a:r>
            <a:rPr lang="en-US" dirty="0" smtClean="0"/>
            <a:t>International target culture materials that use a great variety of cultures in English and non-English speaking countries around the world. </a:t>
          </a:r>
          <a:endParaRPr lang="en-US" dirty="0"/>
        </a:p>
      </dgm:t>
    </dgm:pt>
    <dgm:pt modelId="{66AED404-056E-4548-ABA7-2C5964309D6C}" type="parTrans" cxnId="{0587EB1F-C5FE-FE45-B643-16A61D9860F2}">
      <dgm:prSet/>
      <dgm:spPr/>
      <dgm:t>
        <a:bodyPr/>
        <a:lstStyle/>
        <a:p>
          <a:endParaRPr lang="en-US"/>
        </a:p>
      </dgm:t>
    </dgm:pt>
    <dgm:pt modelId="{9F0A915B-EFB8-C242-B627-5BD8D5ED598B}" type="sibTrans" cxnId="{0587EB1F-C5FE-FE45-B643-16A61D9860F2}">
      <dgm:prSet/>
      <dgm:spPr/>
      <dgm:t>
        <a:bodyPr/>
        <a:lstStyle/>
        <a:p>
          <a:endParaRPr lang="en-US"/>
        </a:p>
      </dgm:t>
    </dgm:pt>
    <dgm:pt modelId="{AF865B4A-3EB4-C445-BE64-C4E716BBC88B}" type="pres">
      <dgm:prSet presAssocID="{3D961ED8-F5D8-004E-96AD-C8B870D66BA7}" presName="linearFlow" presStyleCnt="0">
        <dgm:presLayoutVars>
          <dgm:dir/>
          <dgm:animLvl val="lvl"/>
          <dgm:resizeHandles val="exact"/>
        </dgm:presLayoutVars>
      </dgm:prSet>
      <dgm:spPr/>
      <dgm:t>
        <a:bodyPr/>
        <a:lstStyle/>
        <a:p>
          <a:endParaRPr lang="en-US"/>
        </a:p>
      </dgm:t>
    </dgm:pt>
    <dgm:pt modelId="{B0623F76-07AB-F340-89E5-3D32D027EF30}" type="pres">
      <dgm:prSet presAssocID="{3DA91F55-F32D-D642-95DD-FAC4843D8F92}" presName="composite" presStyleCnt="0"/>
      <dgm:spPr/>
    </dgm:pt>
    <dgm:pt modelId="{0C6A7F2A-69FE-7F46-A843-CCD4A3BA0B50}" type="pres">
      <dgm:prSet presAssocID="{3DA91F55-F32D-D642-95DD-FAC4843D8F92}" presName="parentText" presStyleLbl="alignNode1" presStyleIdx="0" presStyleCnt="3">
        <dgm:presLayoutVars>
          <dgm:chMax val="1"/>
          <dgm:bulletEnabled val="1"/>
        </dgm:presLayoutVars>
      </dgm:prSet>
      <dgm:spPr/>
      <dgm:t>
        <a:bodyPr/>
        <a:lstStyle/>
        <a:p>
          <a:endParaRPr lang="en-US"/>
        </a:p>
      </dgm:t>
    </dgm:pt>
    <dgm:pt modelId="{E3C8C6B2-6AB1-2542-A62C-24F8131DC629}" type="pres">
      <dgm:prSet presAssocID="{3DA91F55-F32D-D642-95DD-FAC4843D8F92}" presName="descendantText" presStyleLbl="alignAcc1" presStyleIdx="0" presStyleCnt="3" custLinFactNeighborX="0" custLinFactNeighborY="1943">
        <dgm:presLayoutVars>
          <dgm:bulletEnabled val="1"/>
        </dgm:presLayoutVars>
      </dgm:prSet>
      <dgm:spPr/>
      <dgm:t>
        <a:bodyPr/>
        <a:lstStyle/>
        <a:p>
          <a:endParaRPr lang="en-US"/>
        </a:p>
      </dgm:t>
    </dgm:pt>
    <dgm:pt modelId="{060E3604-4366-6241-A3AC-EF42FDD3E2E5}" type="pres">
      <dgm:prSet presAssocID="{BC1B6C78-AAE8-944D-B905-754338B37089}" presName="sp" presStyleCnt="0"/>
      <dgm:spPr/>
    </dgm:pt>
    <dgm:pt modelId="{78397432-7419-904C-814C-74FD47E41D39}" type="pres">
      <dgm:prSet presAssocID="{22728F16-1797-A349-ABD0-F22B7F2704AB}" presName="composite" presStyleCnt="0"/>
      <dgm:spPr/>
    </dgm:pt>
    <dgm:pt modelId="{BEB884F0-B4CB-D146-82E6-AEB9759406EB}" type="pres">
      <dgm:prSet presAssocID="{22728F16-1797-A349-ABD0-F22B7F2704AB}" presName="parentText" presStyleLbl="alignNode1" presStyleIdx="1" presStyleCnt="3">
        <dgm:presLayoutVars>
          <dgm:chMax val="1"/>
          <dgm:bulletEnabled val="1"/>
        </dgm:presLayoutVars>
      </dgm:prSet>
      <dgm:spPr/>
      <dgm:t>
        <a:bodyPr/>
        <a:lstStyle/>
        <a:p>
          <a:endParaRPr lang="en-US"/>
        </a:p>
      </dgm:t>
    </dgm:pt>
    <dgm:pt modelId="{66226AF2-4723-2E46-BC8A-34B48EE76B27}" type="pres">
      <dgm:prSet presAssocID="{22728F16-1797-A349-ABD0-F22B7F2704AB}" presName="descendantText" presStyleLbl="alignAcc1" presStyleIdx="1" presStyleCnt="3">
        <dgm:presLayoutVars>
          <dgm:bulletEnabled val="1"/>
        </dgm:presLayoutVars>
      </dgm:prSet>
      <dgm:spPr/>
      <dgm:t>
        <a:bodyPr/>
        <a:lstStyle/>
        <a:p>
          <a:endParaRPr lang="en-US"/>
        </a:p>
      </dgm:t>
    </dgm:pt>
    <dgm:pt modelId="{6341CCEB-D33C-E949-9482-EDE3FAE49D0C}" type="pres">
      <dgm:prSet presAssocID="{3A0757B5-066A-8144-95C5-8F3F411AFBC3}" presName="sp" presStyleCnt="0"/>
      <dgm:spPr/>
    </dgm:pt>
    <dgm:pt modelId="{3061A9D9-6CA4-8646-ADE6-2B6F2D68760B}" type="pres">
      <dgm:prSet presAssocID="{247354C7-299B-AD45-903C-F4A72FC263FE}" presName="composite" presStyleCnt="0"/>
      <dgm:spPr/>
    </dgm:pt>
    <dgm:pt modelId="{281FA220-ACA7-6E4E-9AA1-4500D6649813}" type="pres">
      <dgm:prSet presAssocID="{247354C7-299B-AD45-903C-F4A72FC263FE}" presName="parentText" presStyleLbl="alignNode1" presStyleIdx="2" presStyleCnt="3">
        <dgm:presLayoutVars>
          <dgm:chMax val="1"/>
          <dgm:bulletEnabled val="1"/>
        </dgm:presLayoutVars>
      </dgm:prSet>
      <dgm:spPr/>
      <dgm:t>
        <a:bodyPr/>
        <a:lstStyle/>
        <a:p>
          <a:endParaRPr lang="en-US"/>
        </a:p>
      </dgm:t>
    </dgm:pt>
    <dgm:pt modelId="{F00D9389-3C07-5240-A8D2-23144A1B71C3}" type="pres">
      <dgm:prSet presAssocID="{247354C7-299B-AD45-903C-F4A72FC263FE}" presName="descendantText" presStyleLbl="alignAcc1" presStyleIdx="2" presStyleCnt="3">
        <dgm:presLayoutVars>
          <dgm:bulletEnabled val="1"/>
        </dgm:presLayoutVars>
      </dgm:prSet>
      <dgm:spPr/>
      <dgm:t>
        <a:bodyPr/>
        <a:lstStyle/>
        <a:p>
          <a:endParaRPr lang="en-US"/>
        </a:p>
      </dgm:t>
    </dgm:pt>
  </dgm:ptLst>
  <dgm:cxnLst>
    <dgm:cxn modelId="{572432DF-A3C0-624E-9397-82348E487E78}" type="presOf" srcId="{247354C7-299B-AD45-903C-F4A72FC263FE}" destId="{281FA220-ACA7-6E4E-9AA1-4500D6649813}" srcOrd="0" destOrd="0" presId="urn:microsoft.com/office/officeart/2005/8/layout/chevron2"/>
    <dgm:cxn modelId="{CFD5E99E-FEC5-FE41-BE67-3AAABB3FDA0A}" srcId="{3D961ED8-F5D8-004E-96AD-C8B870D66BA7}" destId="{3DA91F55-F32D-D642-95DD-FAC4843D8F92}" srcOrd="0" destOrd="0" parTransId="{9CC34816-98A9-D246-9406-1004EB8746FD}" sibTransId="{BC1B6C78-AAE8-944D-B905-754338B37089}"/>
    <dgm:cxn modelId="{CFDD8997-AAFA-0B46-B23C-83C727CDD512}" type="presOf" srcId="{B3625A76-6253-7942-BC59-D42BC9731CDF}" destId="{E3C8C6B2-6AB1-2542-A62C-24F8131DC629}" srcOrd="0" destOrd="0" presId="urn:microsoft.com/office/officeart/2005/8/layout/chevron2"/>
    <dgm:cxn modelId="{7FC9FBA5-6A7A-F14E-A583-D5FB69E21807}" srcId="{3DA91F55-F32D-D642-95DD-FAC4843D8F92}" destId="{B3625A76-6253-7942-BC59-D42BC9731CDF}" srcOrd="0" destOrd="0" parTransId="{33EC812F-CE80-6243-BC3E-3F7ECE28D73C}" sibTransId="{2E704E8D-7A6E-8144-9101-F7A5DBB97ECF}"/>
    <dgm:cxn modelId="{215A687B-29DB-7F4E-AEB4-34FB52563C97}" type="presOf" srcId="{3D961ED8-F5D8-004E-96AD-C8B870D66BA7}" destId="{AF865B4A-3EB4-C445-BE64-C4E716BBC88B}" srcOrd="0" destOrd="0" presId="urn:microsoft.com/office/officeart/2005/8/layout/chevron2"/>
    <dgm:cxn modelId="{94731157-854E-6A40-84FF-08B8127975C0}" srcId="{3D961ED8-F5D8-004E-96AD-C8B870D66BA7}" destId="{22728F16-1797-A349-ABD0-F22B7F2704AB}" srcOrd="1" destOrd="0" parTransId="{1E885CD9-41C2-F247-90E8-007EA8DC598F}" sibTransId="{3A0757B5-066A-8144-95C5-8F3F411AFBC3}"/>
    <dgm:cxn modelId="{0587EB1F-C5FE-FE45-B643-16A61D9860F2}" srcId="{247354C7-299B-AD45-903C-F4A72FC263FE}" destId="{60F32D9A-16BF-FC48-AC7E-10D42BC82194}" srcOrd="0" destOrd="0" parTransId="{66AED404-056E-4548-ABA7-2C5964309D6C}" sibTransId="{9F0A915B-EFB8-C242-B627-5BD8D5ED598B}"/>
    <dgm:cxn modelId="{0FC07047-0CFB-9B42-B46B-D1FFCC2F0AD0}" srcId="{22728F16-1797-A349-ABD0-F22B7F2704AB}" destId="{D6C28869-E06A-924B-9BD1-D1BB5FBC2E40}" srcOrd="0" destOrd="0" parTransId="{284A37D6-83BF-CE47-9FA6-FE4F7DF35B52}" sibTransId="{81E3A9AE-708F-474C-84FA-530E27D3848B}"/>
    <dgm:cxn modelId="{2FC95BD0-81DD-FE43-81FC-E2033AE680BF}" type="presOf" srcId="{60F32D9A-16BF-FC48-AC7E-10D42BC82194}" destId="{F00D9389-3C07-5240-A8D2-23144A1B71C3}" srcOrd="0" destOrd="0" presId="urn:microsoft.com/office/officeart/2005/8/layout/chevron2"/>
    <dgm:cxn modelId="{F8B9E73B-13FD-D84C-8A5B-A8173204FAB5}" type="presOf" srcId="{3DA91F55-F32D-D642-95DD-FAC4843D8F92}" destId="{0C6A7F2A-69FE-7F46-A843-CCD4A3BA0B50}" srcOrd="0" destOrd="0" presId="urn:microsoft.com/office/officeart/2005/8/layout/chevron2"/>
    <dgm:cxn modelId="{77CDE76E-18AB-CC48-92D1-9911DEAB9757}" type="presOf" srcId="{D6C28869-E06A-924B-9BD1-D1BB5FBC2E40}" destId="{66226AF2-4723-2E46-BC8A-34B48EE76B27}" srcOrd="0" destOrd="0" presId="urn:microsoft.com/office/officeart/2005/8/layout/chevron2"/>
    <dgm:cxn modelId="{332DDC40-9105-E541-BA70-875C99131DA6}" type="presOf" srcId="{22728F16-1797-A349-ABD0-F22B7F2704AB}" destId="{BEB884F0-B4CB-D146-82E6-AEB9759406EB}" srcOrd="0" destOrd="0" presId="urn:microsoft.com/office/officeart/2005/8/layout/chevron2"/>
    <dgm:cxn modelId="{B732D766-22A6-0B48-8234-511BC0078A58}" srcId="{3D961ED8-F5D8-004E-96AD-C8B870D66BA7}" destId="{247354C7-299B-AD45-903C-F4A72FC263FE}" srcOrd="2" destOrd="0" parTransId="{72A5FD5D-7CF0-0E44-83A6-456E7DE602DA}" sibTransId="{6EE36D15-8767-D742-8827-24A4A292A043}"/>
    <dgm:cxn modelId="{8D0B8E75-5C4D-9349-AFCC-1F6E42153D2E}" type="presParOf" srcId="{AF865B4A-3EB4-C445-BE64-C4E716BBC88B}" destId="{B0623F76-07AB-F340-89E5-3D32D027EF30}" srcOrd="0" destOrd="0" presId="urn:microsoft.com/office/officeart/2005/8/layout/chevron2"/>
    <dgm:cxn modelId="{1C23593C-4A6E-D542-B406-7D854EC041AC}" type="presParOf" srcId="{B0623F76-07AB-F340-89E5-3D32D027EF30}" destId="{0C6A7F2A-69FE-7F46-A843-CCD4A3BA0B50}" srcOrd="0" destOrd="0" presId="urn:microsoft.com/office/officeart/2005/8/layout/chevron2"/>
    <dgm:cxn modelId="{C6BC8124-780B-CD48-A251-F0719C67AC18}" type="presParOf" srcId="{B0623F76-07AB-F340-89E5-3D32D027EF30}" destId="{E3C8C6B2-6AB1-2542-A62C-24F8131DC629}" srcOrd="1" destOrd="0" presId="urn:microsoft.com/office/officeart/2005/8/layout/chevron2"/>
    <dgm:cxn modelId="{3469046B-6D11-1A44-90F0-36E770065F7D}" type="presParOf" srcId="{AF865B4A-3EB4-C445-BE64-C4E716BBC88B}" destId="{060E3604-4366-6241-A3AC-EF42FDD3E2E5}" srcOrd="1" destOrd="0" presId="urn:microsoft.com/office/officeart/2005/8/layout/chevron2"/>
    <dgm:cxn modelId="{0EF5EE81-E3C1-F24E-B601-C972493DB1E0}" type="presParOf" srcId="{AF865B4A-3EB4-C445-BE64-C4E716BBC88B}" destId="{78397432-7419-904C-814C-74FD47E41D39}" srcOrd="2" destOrd="0" presId="urn:microsoft.com/office/officeart/2005/8/layout/chevron2"/>
    <dgm:cxn modelId="{AEE8B283-B24C-A642-AF40-2FB04182CD3B}" type="presParOf" srcId="{78397432-7419-904C-814C-74FD47E41D39}" destId="{BEB884F0-B4CB-D146-82E6-AEB9759406EB}" srcOrd="0" destOrd="0" presId="urn:microsoft.com/office/officeart/2005/8/layout/chevron2"/>
    <dgm:cxn modelId="{632F35F2-EBF5-6647-B1ED-A9C14CCED70A}" type="presParOf" srcId="{78397432-7419-904C-814C-74FD47E41D39}" destId="{66226AF2-4723-2E46-BC8A-34B48EE76B27}" srcOrd="1" destOrd="0" presId="urn:microsoft.com/office/officeart/2005/8/layout/chevron2"/>
    <dgm:cxn modelId="{333FA01E-05A4-844A-900F-2DE9B1180CC4}" type="presParOf" srcId="{AF865B4A-3EB4-C445-BE64-C4E716BBC88B}" destId="{6341CCEB-D33C-E949-9482-EDE3FAE49D0C}" srcOrd="3" destOrd="0" presId="urn:microsoft.com/office/officeart/2005/8/layout/chevron2"/>
    <dgm:cxn modelId="{F05EEDF3-2FD0-B44D-AA52-85E213FEAA98}" type="presParOf" srcId="{AF865B4A-3EB4-C445-BE64-C4E716BBC88B}" destId="{3061A9D9-6CA4-8646-ADE6-2B6F2D68760B}" srcOrd="4" destOrd="0" presId="urn:microsoft.com/office/officeart/2005/8/layout/chevron2"/>
    <dgm:cxn modelId="{4AB21958-C2A3-7846-B207-256E7ADBE79E}" type="presParOf" srcId="{3061A9D9-6CA4-8646-ADE6-2B6F2D68760B}" destId="{281FA220-ACA7-6E4E-9AA1-4500D6649813}" srcOrd="0" destOrd="0" presId="urn:microsoft.com/office/officeart/2005/8/layout/chevron2"/>
    <dgm:cxn modelId="{2B7E5452-B753-F147-9D45-80C5DEC18630}" type="presParOf" srcId="{3061A9D9-6CA4-8646-ADE6-2B6F2D68760B}" destId="{F00D9389-3C07-5240-A8D2-23144A1B71C3}"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C797711-DF3A-A646-B2C5-317B799F266A}" type="doc">
      <dgm:prSet loTypeId="urn:microsoft.com/office/officeart/2005/8/layout/cycle6" loCatId="" qsTypeId="urn:microsoft.com/office/officeart/2005/8/quickstyle/simple4" qsCatId="simple" csTypeId="urn:microsoft.com/office/officeart/2005/8/colors/accent1_2" csCatId="accent1" phldr="1"/>
      <dgm:spPr/>
      <dgm:t>
        <a:bodyPr/>
        <a:lstStyle/>
        <a:p>
          <a:endParaRPr lang="en-US"/>
        </a:p>
      </dgm:t>
    </dgm:pt>
    <dgm:pt modelId="{B105E3DE-3693-0A4C-AE6E-377DC6B32771}">
      <dgm:prSet phldrT="[Text]"/>
      <dgm:spPr/>
      <dgm:t>
        <a:bodyPr/>
        <a:lstStyle/>
        <a:p>
          <a:r>
            <a:rPr lang="en-US" dirty="0" smtClean="0"/>
            <a:t>a. Target culture</a:t>
          </a:r>
        </a:p>
        <a:p>
          <a:r>
            <a:rPr lang="en-US" dirty="0" err="1" smtClean="0"/>
            <a:t>Canale</a:t>
          </a:r>
          <a:r>
            <a:rPr lang="en-US" dirty="0" smtClean="0"/>
            <a:t> and Swain</a:t>
          </a:r>
        </a:p>
        <a:p>
          <a:r>
            <a:rPr lang="en-US" dirty="0" err="1" smtClean="0"/>
            <a:t>Byram</a:t>
          </a:r>
          <a:r>
            <a:rPr lang="en-US" dirty="0" smtClean="0"/>
            <a:t> and Fleming</a:t>
          </a:r>
          <a:endParaRPr lang="en-US" dirty="0"/>
        </a:p>
      </dgm:t>
    </dgm:pt>
    <dgm:pt modelId="{5898A3DB-E3F4-1145-B6C8-45353DCBB44C}" type="parTrans" cxnId="{4C69EEFC-4496-9245-B250-423A5131370F}">
      <dgm:prSet/>
      <dgm:spPr/>
      <dgm:t>
        <a:bodyPr/>
        <a:lstStyle/>
        <a:p>
          <a:endParaRPr lang="en-US"/>
        </a:p>
      </dgm:t>
    </dgm:pt>
    <dgm:pt modelId="{4EB27323-A974-1344-8570-663598DE1F35}" type="sibTrans" cxnId="{4C69EEFC-4496-9245-B250-423A5131370F}">
      <dgm:prSet/>
      <dgm:spPr/>
      <dgm:t>
        <a:bodyPr/>
        <a:lstStyle/>
        <a:p>
          <a:endParaRPr lang="en-US"/>
        </a:p>
      </dgm:t>
    </dgm:pt>
    <dgm:pt modelId="{9F68B634-CC08-994E-A3A0-352A669EECF8}">
      <dgm:prSet phldrT="[Text]"/>
      <dgm:spPr/>
      <dgm:t>
        <a:bodyPr/>
        <a:lstStyle/>
        <a:p>
          <a:r>
            <a:rPr lang="en-US" dirty="0" smtClean="0"/>
            <a:t>b. Local culture</a:t>
          </a:r>
        </a:p>
        <a:p>
          <a:r>
            <a:rPr lang="en-US" dirty="0" err="1" smtClean="0"/>
            <a:t>Sowden</a:t>
          </a:r>
          <a:endParaRPr lang="en-US" dirty="0"/>
        </a:p>
      </dgm:t>
    </dgm:pt>
    <dgm:pt modelId="{5661005B-DEE4-0D48-885F-66F4B9BAB11E}" type="parTrans" cxnId="{604BB58D-86E1-0041-9749-EBCC77364958}">
      <dgm:prSet/>
      <dgm:spPr/>
      <dgm:t>
        <a:bodyPr/>
        <a:lstStyle/>
        <a:p>
          <a:endParaRPr lang="en-US"/>
        </a:p>
      </dgm:t>
    </dgm:pt>
    <dgm:pt modelId="{7BF95D91-AABD-F34C-BAA3-F066C04F865E}" type="sibTrans" cxnId="{604BB58D-86E1-0041-9749-EBCC77364958}">
      <dgm:prSet/>
      <dgm:spPr/>
      <dgm:t>
        <a:bodyPr/>
        <a:lstStyle/>
        <a:p>
          <a:endParaRPr lang="en-US"/>
        </a:p>
      </dgm:t>
    </dgm:pt>
    <dgm:pt modelId="{97591AE3-E1C8-5F41-A6B1-82F7E67F700A}">
      <dgm:prSet phldrT="[Text]"/>
      <dgm:spPr/>
      <dgm:t>
        <a:bodyPr/>
        <a:lstStyle/>
        <a:p>
          <a:r>
            <a:rPr lang="en-US" dirty="0" smtClean="0"/>
            <a:t>c. Both local and target cultures</a:t>
          </a:r>
        </a:p>
        <a:p>
          <a:r>
            <a:rPr lang="en-US" dirty="0" err="1" smtClean="0"/>
            <a:t>Kramsch</a:t>
          </a:r>
          <a:r>
            <a:rPr lang="en-US" dirty="0" smtClean="0"/>
            <a:t> and Sullivan</a:t>
          </a:r>
          <a:endParaRPr lang="en-US" dirty="0"/>
        </a:p>
      </dgm:t>
    </dgm:pt>
    <dgm:pt modelId="{DB50525E-ABC8-E34C-9DBE-C1591F13B0FD}" type="parTrans" cxnId="{F3516535-9132-1543-99AA-5CD102C0815F}">
      <dgm:prSet/>
      <dgm:spPr/>
      <dgm:t>
        <a:bodyPr/>
        <a:lstStyle/>
        <a:p>
          <a:endParaRPr lang="en-US"/>
        </a:p>
      </dgm:t>
    </dgm:pt>
    <dgm:pt modelId="{F885731F-5D48-0D4C-96E7-779577D75034}" type="sibTrans" cxnId="{F3516535-9132-1543-99AA-5CD102C0815F}">
      <dgm:prSet/>
      <dgm:spPr/>
      <dgm:t>
        <a:bodyPr/>
        <a:lstStyle/>
        <a:p>
          <a:endParaRPr lang="en-US"/>
        </a:p>
      </dgm:t>
    </dgm:pt>
    <dgm:pt modelId="{45F14C62-F036-704A-84E9-1666858BB07D}">
      <dgm:prSet phldrT="[Text]"/>
      <dgm:spPr/>
      <dgm:t>
        <a:bodyPr/>
        <a:lstStyle/>
        <a:p>
          <a:r>
            <a:rPr lang="en-US" dirty="0" smtClean="0"/>
            <a:t>d. Culture-free environment</a:t>
          </a:r>
        </a:p>
        <a:p>
          <a:r>
            <a:rPr lang="en-US" dirty="0" err="1" smtClean="0"/>
            <a:t>Alptekin</a:t>
          </a:r>
          <a:r>
            <a:rPr lang="en-US" dirty="0" smtClean="0"/>
            <a:t>, Jenkins</a:t>
          </a:r>
          <a:endParaRPr lang="en-US" dirty="0"/>
        </a:p>
      </dgm:t>
    </dgm:pt>
    <dgm:pt modelId="{0AEF6281-D3E8-3745-BD5A-C91A8629F4AC}" type="parTrans" cxnId="{F994F393-8CB8-9F41-A0C7-1DCB5571B025}">
      <dgm:prSet/>
      <dgm:spPr/>
      <dgm:t>
        <a:bodyPr/>
        <a:lstStyle/>
        <a:p>
          <a:endParaRPr lang="en-US"/>
        </a:p>
      </dgm:t>
    </dgm:pt>
    <dgm:pt modelId="{73939BC0-FC02-8442-8F74-9679046A9A07}" type="sibTrans" cxnId="{F994F393-8CB8-9F41-A0C7-1DCB5571B025}">
      <dgm:prSet/>
      <dgm:spPr/>
      <dgm:t>
        <a:bodyPr/>
        <a:lstStyle/>
        <a:p>
          <a:endParaRPr lang="en-US"/>
        </a:p>
      </dgm:t>
    </dgm:pt>
    <dgm:pt modelId="{FE8BA7F4-DE40-FD4B-890F-33A2098C6A5D}">
      <dgm:prSet phldrT="[Text]" custT="1"/>
      <dgm:spPr/>
      <dgm:t>
        <a:bodyPr/>
        <a:lstStyle/>
        <a:p>
          <a:r>
            <a:rPr lang="en-US" sz="2000" dirty="0" smtClean="0"/>
            <a:t>e. Local and target cultures with priority to local culture</a:t>
          </a:r>
        </a:p>
        <a:p>
          <a:r>
            <a:rPr lang="en-US" sz="2000" dirty="0" err="1" smtClean="0"/>
            <a:t>Phyak</a:t>
          </a:r>
          <a:endParaRPr lang="en-US" sz="2000" dirty="0"/>
        </a:p>
      </dgm:t>
    </dgm:pt>
    <dgm:pt modelId="{EC255060-3C0F-6D4A-8225-FBDC0428731C}" type="parTrans" cxnId="{F932D89E-AB5F-284D-80E2-1890FEBF262D}">
      <dgm:prSet/>
      <dgm:spPr/>
      <dgm:t>
        <a:bodyPr/>
        <a:lstStyle/>
        <a:p>
          <a:endParaRPr lang="en-US"/>
        </a:p>
      </dgm:t>
    </dgm:pt>
    <dgm:pt modelId="{C4AABDB6-FB1F-B44C-A57F-5C1DB738109E}" type="sibTrans" cxnId="{F932D89E-AB5F-284D-80E2-1890FEBF262D}">
      <dgm:prSet/>
      <dgm:spPr/>
      <dgm:t>
        <a:bodyPr/>
        <a:lstStyle/>
        <a:p>
          <a:endParaRPr lang="en-US"/>
        </a:p>
      </dgm:t>
    </dgm:pt>
    <dgm:pt modelId="{5BB38EF6-7B7E-AE4A-9F7A-95F86F155F27}" type="pres">
      <dgm:prSet presAssocID="{0C797711-DF3A-A646-B2C5-317B799F266A}" presName="cycle" presStyleCnt="0">
        <dgm:presLayoutVars>
          <dgm:dir/>
          <dgm:resizeHandles val="exact"/>
        </dgm:presLayoutVars>
      </dgm:prSet>
      <dgm:spPr/>
      <dgm:t>
        <a:bodyPr/>
        <a:lstStyle/>
        <a:p>
          <a:endParaRPr lang="en-US"/>
        </a:p>
      </dgm:t>
    </dgm:pt>
    <dgm:pt modelId="{AE8B2E8A-552E-A94C-8EEA-2EEB2698BCB0}" type="pres">
      <dgm:prSet presAssocID="{B105E3DE-3693-0A4C-AE6E-377DC6B32771}" presName="node" presStyleLbl="node1" presStyleIdx="0" presStyleCnt="5">
        <dgm:presLayoutVars>
          <dgm:bulletEnabled val="1"/>
        </dgm:presLayoutVars>
      </dgm:prSet>
      <dgm:spPr/>
      <dgm:t>
        <a:bodyPr/>
        <a:lstStyle/>
        <a:p>
          <a:endParaRPr lang="en-US"/>
        </a:p>
      </dgm:t>
    </dgm:pt>
    <dgm:pt modelId="{34316EF4-A084-DA4C-8A82-6E7EB55B6354}" type="pres">
      <dgm:prSet presAssocID="{B105E3DE-3693-0A4C-AE6E-377DC6B32771}" presName="spNode" presStyleCnt="0"/>
      <dgm:spPr/>
    </dgm:pt>
    <dgm:pt modelId="{3D4FBC8B-3FA5-3940-97B1-DFDAD24E220B}" type="pres">
      <dgm:prSet presAssocID="{4EB27323-A974-1344-8570-663598DE1F35}" presName="sibTrans" presStyleLbl="sibTrans1D1" presStyleIdx="0" presStyleCnt="5"/>
      <dgm:spPr/>
      <dgm:t>
        <a:bodyPr/>
        <a:lstStyle/>
        <a:p>
          <a:endParaRPr lang="en-US"/>
        </a:p>
      </dgm:t>
    </dgm:pt>
    <dgm:pt modelId="{357E1D71-88C5-6E42-AE5B-F11EFFDBA5A3}" type="pres">
      <dgm:prSet presAssocID="{9F68B634-CC08-994E-A3A0-352A669EECF8}" presName="node" presStyleLbl="node1" presStyleIdx="1" presStyleCnt="5" custScaleY="131353">
        <dgm:presLayoutVars>
          <dgm:bulletEnabled val="1"/>
        </dgm:presLayoutVars>
      </dgm:prSet>
      <dgm:spPr/>
      <dgm:t>
        <a:bodyPr/>
        <a:lstStyle/>
        <a:p>
          <a:endParaRPr lang="en-US"/>
        </a:p>
      </dgm:t>
    </dgm:pt>
    <dgm:pt modelId="{23080EE8-68C4-584C-89BA-DF58C96AC923}" type="pres">
      <dgm:prSet presAssocID="{9F68B634-CC08-994E-A3A0-352A669EECF8}" presName="spNode" presStyleCnt="0"/>
      <dgm:spPr/>
    </dgm:pt>
    <dgm:pt modelId="{602F7E1E-2EEB-F94B-8D79-162C1E93565D}" type="pres">
      <dgm:prSet presAssocID="{7BF95D91-AABD-F34C-BAA3-F066C04F865E}" presName="sibTrans" presStyleLbl="sibTrans1D1" presStyleIdx="1" presStyleCnt="5"/>
      <dgm:spPr/>
      <dgm:t>
        <a:bodyPr/>
        <a:lstStyle/>
        <a:p>
          <a:endParaRPr lang="en-US"/>
        </a:p>
      </dgm:t>
    </dgm:pt>
    <dgm:pt modelId="{8B5F42DB-EF38-6249-B3ED-8C9AB6A933D1}" type="pres">
      <dgm:prSet presAssocID="{97591AE3-E1C8-5F41-A6B1-82F7E67F700A}" presName="node" presStyleLbl="node1" presStyleIdx="2" presStyleCnt="5">
        <dgm:presLayoutVars>
          <dgm:bulletEnabled val="1"/>
        </dgm:presLayoutVars>
      </dgm:prSet>
      <dgm:spPr/>
      <dgm:t>
        <a:bodyPr/>
        <a:lstStyle/>
        <a:p>
          <a:endParaRPr lang="en-US"/>
        </a:p>
      </dgm:t>
    </dgm:pt>
    <dgm:pt modelId="{3EF3E9DD-6AE6-614A-B9E7-E71F3A8A01DF}" type="pres">
      <dgm:prSet presAssocID="{97591AE3-E1C8-5F41-A6B1-82F7E67F700A}" presName="spNode" presStyleCnt="0"/>
      <dgm:spPr/>
    </dgm:pt>
    <dgm:pt modelId="{7A3DB021-F9E2-7543-BFE1-E2EBABAA47E9}" type="pres">
      <dgm:prSet presAssocID="{F885731F-5D48-0D4C-96E7-779577D75034}" presName="sibTrans" presStyleLbl="sibTrans1D1" presStyleIdx="2" presStyleCnt="5"/>
      <dgm:spPr/>
      <dgm:t>
        <a:bodyPr/>
        <a:lstStyle/>
        <a:p>
          <a:endParaRPr lang="en-US"/>
        </a:p>
      </dgm:t>
    </dgm:pt>
    <dgm:pt modelId="{142BC338-40FA-D24F-9FD7-E9A0A028415D}" type="pres">
      <dgm:prSet presAssocID="{45F14C62-F036-704A-84E9-1666858BB07D}" presName="node" presStyleLbl="node1" presStyleIdx="3" presStyleCnt="5">
        <dgm:presLayoutVars>
          <dgm:bulletEnabled val="1"/>
        </dgm:presLayoutVars>
      </dgm:prSet>
      <dgm:spPr/>
      <dgm:t>
        <a:bodyPr/>
        <a:lstStyle/>
        <a:p>
          <a:endParaRPr lang="en-US"/>
        </a:p>
      </dgm:t>
    </dgm:pt>
    <dgm:pt modelId="{43700472-C434-9145-9DE3-0BDC28FFD57A}" type="pres">
      <dgm:prSet presAssocID="{45F14C62-F036-704A-84E9-1666858BB07D}" presName="spNode" presStyleCnt="0"/>
      <dgm:spPr/>
    </dgm:pt>
    <dgm:pt modelId="{25258F3F-280C-D347-B488-3E52517C8234}" type="pres">
      <dgm:prSet presAssocID="{73939BC0-FC02-8442-8F74-9679046A9A07}" presName="sibTrans" presStyleLbl="sibTrans1D1" presStyleIdx="3" presStyleCnt="5"/>
      <dgm:spPr/>
      <dgm:t>
        <a:bodyPr/>
        <a:lstStyle/>
        <a:p>
          <a:endParaRPr lang="en-US"/>
        </a:p>
      </dgm:t>
    </dgm:pt>
    <dgm:pt modelId="{EC7C6E67-51B1-7E46-917A-6EE013BC3A7E}" type="pres">
      <dgm:prSet presAssocID="{FE8BA7F4-DE40-FD4B-890F-33A2098C6A5D}" presName="node" presStyleLbl="node1" presStyleIdx="4" presStyleCnt="5" custScaleY="134712">
        <dgm:presLayoutVars>
          <dgm:bulletEnabled val="1"/>
        </dgm:presLayoutVars>
      </dgm:prSet>
      <dgm:spPr/>
      <dgm:t>
        <a:bodyPr/>
        <a:lstStyle/>
        <a:p>
          <a:endParaRPr lang="en-US"/>
        </a:p>
      </dgm:t>
    </dgm:pt>
    <dgm:pt modelId="{E5F7888C-CA2E-FB42-9A6C-DB191C2B61EE}" type="pres">
      <dgm:prSet presAssocID="{FE8BA7F4-DE40-FD4B-890F-33A2098C6A5D}" presName="spNode" presStyleCnt="0"/>
      <dgm:spPr/>
    </dgm:pt>
    <dgm:pt modelId="{E985086A-721D-9D41-B0A3-F603188C18C0}" type="pres">
      <dgm:prSet presAssocID="{C4AABDB6-FB1F-B44C-A57F-5C1DB738109E}" presName="sibTrans" presStyleLbl="sibTrans1D1" presStyleIdx="4" presStyleCnt="5"/>
      <dgm:spPr/>
      <dgm:t>
        <a:bodyPr/>
        <a:lstStyle/>
        <a:p>
          <a:endParaRPr lang="en-US"/>
        </a:p>
      </dgm:t>
    </dgm:pt>
  </dgm:ptLst>
  <dgm:cxnLst>
    <dgm:cxn modelId="{CA6F69DD-2CD4-914B-A0AD-DEFC16703EE8}" type="presOf" srcId="{9F68B634-CC08-994E-A3A0-352A669EECF8}" destId="{357E1D71-88C5-6E42-AE5B-F11EFFDBA5A3}" srcOrd="0" destOrd="0" presId="urn:microsoft.com/office/officeart/2005/8/layout/cycle6"/>
    <dgm:cxn modelId="{1BFD520E-405F-324F-9A6F-7E1780DB19FD}" type="presOf" srcId="{F885731F-5D48-0D4C-96E7-779577D75034}" destId="{7A3DB021-F9E2-7543-BFE1-E2EBABAA47E9}" srcOrd="0" destOrd="0" presId="urn:microsoft.com/office/officeart/2005/8/layout/cycle6"/>
    <dgm:cxn modelId="{AF00EB41-B3BD-0046-837D-C6139874284C}" type="presOf" srcId="{0C797711-DF3A-A646-B2C5-317B799F266A}" destId="{5BB38EF6-7B7E-AE4A-9F7A-95F86F155F27}" srcOrd="0" destOrd="0" presId="urn:microsoft.com/office/officeart/2005/8/layout/cycle6"/>
    <dgm:cxn modelId="{A4BE84AD-00BE-CB4F-B2EC-E25EDC49BD46}" type="presOf" srcId="{73939BC0-FC02-8442-8F74-9679046A9A07}" destId="{25258F3F-280C-D347-B488-3E52517C8234}" srcOrd="0" destOrd="0" presId="urn:microsoft.com/office/officeart/2005/8/layout/cycle6"/>
    <dgm:cxn modelId="{56F0A18E-6DB4-E048-B9E0-F1725CA7681A}" type="presOf" srcId="{45F14C62-F036-704A-84E9-1666858BB07D}" destId="{142BC338-40FA-D24F-9FD7-E9A0A028415D}" srcOrd="0" destOrd="0" presId="urn:microsoft.com/office/officeart/2005/8/layout/cycle6"/>
    <dgm:cxn modelId="{33E76E3D-23D4-9B48-B176-2EDF762D10A3}" type="presOf" srcId="{FE8BA7F4-DE40-FD4B-890F-33A2098C6A5D}" destId="{EC7C6E67-51B1-7E46-917A-6EE013BC3A7E}" srcOrd="0" destOrd="0" presId="urn:microsoft.com/office/officeart/2005/8/layout/cycle6"/>
    <dgm:cxn modelId="{4C69EEFC-4496-9245-B250-423A5131370F}" srcId="{0C797711-DF3A-A646-B2C5-317B799F266A}" destId="{B105E3DE-3693-0A4C-AE6E-377DC6B32771}" srcOrd="0" destOrd="0" parTransId="{5898A3DB-E3F4-1145-B6C8-45353DCBB44C}" sibTransId="{4EB27323-A974-1344-8570-663598DE1F35}"/>
    <dgm:cxn modelId="{F994F393-8CB8-9F41-A0C7-1DCB5571B025}" srcId="{0C797711-DF3A-A646-B2C5-317B799F266A}" destId="{45F14C62-F036-704A-84E9-1666858BB07D}" srcOrd="3" destOrd="0" parTransId="{0AEF6281-D3E8-3745-BD5A-C91A8629F4AC}" sibTransId="{73939BC0-FC02-8442-8F74-9679046A9A07}"/>
    <dgm:cxn modelId="{DAFBA23A-136A-9645-AD66-FE9D4FA3E320}" type="presOf" srcId="{B105E3DE-3693-0A4C-AE6E-377DC6B32771}" destId="{AE8B2E8A-552E-A94C-8EEA-2EEB2698BCB0}" srcOrd="0" destOrd="0" presId="urn:microsoft.com/office/officeart/2005/8/layout/cycle6"/>
    <dgm:cxn modelId="{D74B673E-EE47-264F-AD7C-70D85290E433}" type="presOf" srcId="{7BF95D91-AABD-F34C-BAA3-F066C04F865E}" destId="{602F7E1E-2EEB-F94B-8D79-162C1E93565D}" srcOrd="0" destOrd="0" presId="urn:microsoft.com/office/officeart/2005/8/layout/cycle6"/>
    <dgm:cxn modelId="{2B0C8A82-42E3-CC4C-9FAB-908BD17FFC2A}" type="presOf" srcId="{97591AE3-E1C8-5F41-A6B1-82F7E67F700A}" destId="{8B5F42DB-EF38-6249-B3ED-8C9AB6A933D1}" srcOrd="0" destOrd="0" presId="urn:microsoft.com/office/officeart/2005/8/layout/cycle6"/>
    <dgm:cxn modelId="{F3516535-9132-1543-99AA-5CD102C0815F}" srcId="{0C797711-DF3A-A646-B2C5-317B799F266A}" destId="{97591AE3-E1C8-5F41-A6B1-82F7E67F700A}" srcOrd="2" destOrd="0" parTransId="{DB50525E-ABC8-E34C-9DBE-C1591F13B0FD}" sibTransId="{F885731F-5D48-0D4C-96E7-779577D75034}"/>
    <dgm:cxn modelId="{17923937-3CF1-DF41-BD42-783204758FC7}" type="presOf" srcId="{4EB27323-A974-1344-8570-663598DE1F35}" destId="{3D4FBC8B-3FA5-3940-97B1-DFDAD24E220B}" srcOrd="0" destOrd="0" presId="urn:microsoft.com/office/officeart/2005/8/layout/cycle6"/>
    <dgm:cxn modelId="{F932D89E-AB5F-284D-80E2-1890FEBF262D}" srcId="{0C797711-DF3A-A646-B2C5-317B799F266A}" destId="{FE8BA7F4-DE40-FD4B-890F-33A2098C6A5D}" srcOrd="4" destOrd="0" parTransId="{EC255060-3C0F-6D4A-8225-FBDC0428731C}" sibTransId="{C4AABDB6-FB1F-B44C-A57F-5C1DB738109E}"/>
    <dgm:cxn modelId="{534BAFF0-A552-3B42-B146-E5AECD994B24}" type="presOf" srcId="{C4AABDB6-FB1F-B44C-A57F-5C1DB738109E}" destId="{E985086A-721D-9D41-B0A3-F603188C18C0}" srcOrd="0" destOrd="0" presId="urn:microsoft.com/office/officeart/2005/8/layout/cycle6"/>
    <dgm:cxn modelId="{604BB58D-86E1-0041-9749-EBCC77364958}" srcId="{0C797711-DF3A-A646-B2C5-317B799F266A}" destId="{9F68B634-CC08-994E-A3A0-352A669EECF8}" srcOrd="1" destOrd="0" parTransId="{5661005B-DEE4-0D48-885F-66F4B9BAB11E}" sibTransId="{7BF95D91-AABD-F34C-BAA3-F066C04F865E}"/>
    <dgm:cxn modelId="{DEA01857-B3CF-E64D-84D4-CDF9D4911104}" type="presParOf" srcId="{5BB38EF6-7B7E-AE4A-9F7A-95F86F155F27}" destId="{AE8B2E8A-552E-A94C-8EEA-2EEB2698BCB0}" srcOrd="0" destOrd="0" presId="urn:microsoft.com/office/officeart/2005/8/layout/cycle6"/>
    <dgm:cxn modelId="{638F5F0B-34F5-084A-A975-31E571360E0E}" type="presParOf" srcId="{5BB38EF6-7B7E-AE4A-9F7A-95F86F155F27}" destId="{34316EF4-A084-DA4C-8A82-6E7EB55B6354}" srcOrd="1" destOrd="0" presId="urn:microsoft.com/office/officeart/2005/8/layout/cycle6"/>
    <dgm:cxn modelId="{84F67665-03A7-754E-BAC4-03343C2D7AFC}" type="presParOf" srcId="{5BB38EF6-7B7E-AE4A-9F7A-95F86F155F27}" destId="{3D4FBC8B-3FA5-3940-97B1-DFDAD24E220B}" srcOrd="2" destOrd="0" presId="urn:microsoft.com/office/officeart/2005/8/layout/cycle6"/>
    <dgm:cxn modelId="{B92E8F0B-23BD-E841-92F9-57CCEB441FA7}" type="presParOf" srcId="{5BB38EF6-7B7E-AE4A-9F7A-95F86F155F27}" destId="{357E1D71-88C5-6E42-AE5B-F11EFFDBA5A3}" srcOrd="3" destOrd="0" presId="urn:microsoft.com/office/officeart/2005/8/layout/cycle6"/>
    <dgm:cxn modelId="{16397DEB-3782-FF4A-B0E4-9ADD78F07401}" type="presParOf" srcId="{5BB38EF6-7B7E-AE4A-9F7A-95F86F155F27}" destId="{23080EE8-68C4-584C-89BA-DF58C96AC923}" srcOrd="4" destOrd="0" presId="urn:microsoft.com/office/officeart/2005/8/layout/cycle6"/>
    <dgm:cxn modelId="{0E179C1C-05CA-9144-9827-D694CC18D48B}" type="presParOf" srcId="{5BB38EF6-7B7E-AE4A-9F7A-95F86F155F27}" destId="{602F7E1E-2EEB-F94B-8D79-162C1E93565D}" srcOrd="5" destOrd="0" presId="urn:microsoft.com/office/officeart/2005/8/layout/cycle6"/>
    <dgm:cxn modelId="{38F44601-F7A1-1041-8398-1311655F8217}" type="presParOf" srcId="{5BB38EF6-7B7E-AE4A-9F7A-95F86F155F27}" destId="{8B5F42DB-EF38-6249-B3ED-8C9AB6A933D1}" srcOrd="6" destOrd="0" presId="urn:microsoft.com/office/officeart/2005/8/layout/cycle6"/>
    <dgm:cxn modelId="{F03432C9-7755-EC4A-BEF4-03725275905B}" type="presParOf" srcId="{5BB38EF6-7B7E-AE4A-9F7A-95F86F155F27}" destId="{3EF3E9DD-6AE6-614A-B9E7-E71F3A8A01DF}" srcOrd="7" destOrd="0" presId="urn:microsoft.com/office/officeart/2005/8/layout/cycle6"/>
    <dgm:cxn modelId="{52FE9EB4-4D14-C445-AFBC-DE0A05EB7DB7}" type="presParOf" srcId="{5BB38EF6-7B7E-AE4A-9F7A-95F86F155F27}" destId="{7A3DB021-F9E2-7543-BFE1-E2EBABAA47E9}" srcOrd="8" destOrd="0" presId="urn:microsoft.com/office/officeart/2005/8/layout/cycle6"/>
    <dgm:cxn modelId="{9637F9A0-2F1A-024C-83B6-C024734365A7}" type="presParOf" srcId="{5BB38EF6-7B7E-AE4A-9F7A-95F86F155F27}" destId="{142BC338-40FA-D24F-9FD7-E9A0A028415D}" srcOrd="9" destOrd="0" presId="urn:microsoft.com/office/officeart/2005/8/layout/cycle6"/>
    <dgm:cxn modelId="{FCA4AD7D-E2C6-D94D-A573-22AFF83F720E}" type="presParOf" srcId="{5BB38EF6-7B7E-AE4A-9F7A-95F86F155F27}" destId="{43700472-C434-9145-9DE3-0BDC28FFD57A}" srcOrd="10" destOrd="0" presId="urn:microsoft.com/office/officeart/2005/8/layout/cycle6"/>
    <dgm:cxn modelId="{711A9F72-E246-714E-9C64-760EEAFACBAB}" type="presParOf" srcId="{5BB38EF6-7B7E-AE4A-9F7A-95F86F155F27}" destId="{25258F3F-280C-D347-B488-3E52517C8234}" srcOrd="11" destOrd="0" presId="urn:microsoft.com/office/officeart/2005/8/layout/cycle6"/>
    <dgm:cxn modelId="{93CABB34-1A33-1947-8DEF-704D93F329A5}" type="presParOf" srcId="{5BB38EF6-7B7E-AE4A-9F7A-95F86F155F27}" destId="{EC7C6E67-51B1-7E46-917A-6EE013BC3A7E}" srcOrd="12" destOrd="0" presId="urn:microsoft.com/office/officeart/2005/8/layout/cycle6"/>
    <dgm:cxn modelId="{DC7AA688-2631-344A-AFAC-EB8539D0D1E5}" type="presParOf" srcId="{5BB38EF6-7B7E-AE4A-9F7A-95F86F155F27}" destId="{E5F7888C-CA2E-FB42-9A6C-DB191C2B61EE}" srcOrd="13" destOrd="0" presId="urn:microsoft.com/office/officeart/2005/8/layout/cycle6"/>
    <dgm:cxn modelId="{2BD9A6BD-B33F-144D-B0B1-D433E723BD10}" type="presParOf" srcId="{5BB38EF6-7B7E-AE4A-9F7A-95F86F155F27}" destId="{E985086A-721D-9D41-B0A3-F603188C18C0}" srcOrd="14"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4BAB20-A9E4-A446-A768-DE11560A6777}">
      <dsp:nvSpPr>
        <dsp:cNvPr id="0" name=""/>
        <dsp:cNvSpPr/>
      </dsp:nvSpPr>
      <dsp:spPr>
        <a:xfrm>
          <a:off x="740347" y="0"/>
          <a:ext cx="4513955" cy="4513955"/>
        </a:xfrm>
        <a:prstGeom prst="triangle">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6250E53A-C399-6842-B7D2-041C1C746DFC}">
      <dsp:nvSpPr>
        <dsp:cNvPr id="0" name=""/>
        <dsp:cNvSpPr/>
      </dsp:nvSpPr>
      <dsp:spPr>
        <a:xfrm>
          <a:off x="0" y="0"/>
          <a:ext cx="4513950" cy="1111935"/>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Learners may not realize the necessity to learn English.</a:t>
          </a:r>
          <a:endParaRPr lang="en-US" sz="2400" kern="1200" dirty="0"/>
        </a:p>
      </dsp:txBody>
      <dsp:txXfrm>
        <a:off x="54280" y="54280"/>
        <a:ext cx="4405390" cy="1003375"/>
      </dsp:txXfrm>
    </dsp:sp>
    <dsp:sp modelId="{1EE2F6A0-7CBE-CC48-B94A-35CD2B6306FB}">
      <dsp:nvSpPr>
        <dsp:cNvPr id="0" name=""/>
        <dsp:cNvSpPr/>
      </dsp:nvSpPr>
      <dsp:spPr>
        <a:xfrm>
          <a:off x="2689437" y="1304842"/>
          <a:ext cx="5797518" cy="1262060"/>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Learners may have prejudices against the inner cycle countries such as </a:t>
          </a:r>
          <a:r>
            <a:rPr lang="tr-TR" sz="2400" kern="1200" dirty="0" err="1" smtClean="0">
              <a:solidFill>
                <a:schemeClr val="bg1"/>
              </a:solidFill>
            </a:rPr>
            <a:t>the</a:t>
          </a:r>
          <a:r>
            <a:rPr lang="tr-TR" sz="2400" kern="1200" dirty="0" smtClean="0">
              <a:solidFill>
                <a:srgbClr val="FF0000"/>
              </a:solidFill>
            </a:rPr>
            <a:t> </a:t>
          </a:r>
          <a:r>
            <a:rPr lang="en-US" sz="2400" kern="1200" dirty="0" smtClean="0"/>
            <a:t>U.K or U.S.A.</a:t>
          </a:r>
          <a:endParaRPr lang="en-US" sz="2400" kern="1200" dirty="0"/>
        </a:p>
      </dsp:txBody>
      <dsp:txXfrm>
        <a:off x="2751046" y="1366451"/>
        <a:ext cx="5674300" cy="1138842"/>
      </dsp:txXfrm>
    </dsp:sp>
    <dsp:sp modelId="{6D517018-9347-3E45-8C2B-22C2D9BC0C9E}">
      <dsp:nvSpPr>
        <dsp:cNvPr id="0" name=""/>
        <dsp:cNvSpPr/>
      </dsp:nvSpPr>
      <dsp:spPr>
        <a:xfrm>
          <a:off x="-4" y="2776157"/>
          <a:ext cx="8928729" cy="1120484"/>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Since learners are constantly taught using elements from the target culture, they may not relate themselves to the language they learn.</a:t>
          </a:r>
          <a:endParaRPr lang="en-US" sz="2400" kern="1200" dirty="0"/>
        </a:p>
      </dsp:txBody>
      <dsp:txXfrm>
        <a:off x="54694" y="2830855"/>
        <a:ext cx="8819333" cy="10110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6A7F2A-69FE-7F46-A843-CCD4A3BA0B50}">
      <dsp:nvSpPr>
        <dsp:cNvPr id="0" name=""/>
        <dsp:cNvSpPr/>
      </dsp:nvSpPr>
      <dsp:spPr>
        <a:xfrm rot="5400000">
          <a:off x="-237445" y="238975"/>
          <a:ext cx="1582970" cy="1108079"/>
        </a:xfrm>
        <a:prstGeom prst="chevron">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w="9525" cap="flat" cmpd="sng" algn="ctr">
          <a:solidFill>
            <a:schemeClr val="accent1">
              <a:hueOff val="0"/>
              <a:satOff val="0"/>
              <a:lumOff val="0"/>
              <a:alphaOff val="0"/>
            </a:schemeClr>
          </a:solidFill>
          <a:prstDash val="solid"/>
        </a:ln>
        <a:effectLst>
          <a:outerShdw blurRad="50800" dist="38100" dir="14700000" algn="t"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dirty="0" smtClean="0"/>
            <a:t>1.</a:t>
          </a:r>
          <a:endParaRPr lang="en-US" sz="3100" kern="1200" dirty="0"/>
        </a:p>
      </dsp:txBody>
      <dsp:txXfrm rot="-5400000">
        <a:off x="1" y="555570"/>
        <a:ext cx="1108079" cy="474891"/>
      </dsp:txXfrm>
    </dsp:sp>
    <dsp:sp modelId="{E3C8C6B2-6AB1-2542-A62C-24F8131DC629}">
      <dsp:nvSpPr>
        <dsp:cNvPr id="0" name=""/>
        <dsp:cNvSpPr/>
      </dsp:nvSpPr>
      <dsp:spPr>
        <a:xfrm rot="5400000">
          <a:off x="4280581" y="-3150980"/>
          <a:ext cx="1028931" cy="7373935"/>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Source culture materials that draw on the learners’ own culture as content</a:t>
          </a:r>
          <a:endParaRPr lang="en-US" sz="2100" kern="1200" dirty="0"/>
        </a:p>
      </dsp:txBody>
      <dsp:txXfrm rot="-5400000">
        <a:off x="1108079" y="71750"/>
        <a:ext cx="7323707" cy="928475"/>
      </dsp:txXfrm>
    </dsp:sp>
    <dsp:sp modelId="{BEB884F0-B4CB-D146-82E6-AEB9759406EB}">
      <dsp:nvSpPr>
        <dsp:cNvPr id="0" name=""/>
        <dsp:cNvSpPr/>
      </dsp:nvSpPr>
      <dsp:spPr>
        <a:xfrm rot="5400000">
          <a:off x="-237445" y="1627605"/>
          <a:ext cx="1582970" cy="1108079"/>
        </a:xfrm>
        <a:prstGeom prst="chevron">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w="9525" cap="flat" cmpd="sng" algn="ctr">
          <a:solidFill>
            <a:schemeClr val="accent1">
              <a:hueOff val="0"/>
              <a:satOff val="0"/>
              <a:lumOff val="0"/>
              <a:alphaOff val="0"/>
            </a:schemeClr>
          </a:solidFill>
          <a:prstDash val="solid"/>
        </a:ln>
        <a:effectLst>
          <a:outerShdw blurRad="50800" dist="38100" dir="14700000" algn="t"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dirty="0" smtClean="0"/>
            <a:t>2.</a:t>
          </a:r>
          <a:endParaRPr lang="en-US" sz="3100" kern="1200" dirty="0"/>
        </a:p>
      </dsp:txBody>
      <dsp:txXfrm rot="-5400000">
        <a:off x="1" y="1944200"/>
        <a:ext cx="1108079" cy="474891"/>
      </dsp:txXfrm>
    </dsp:sp>
    <dsp:sp modelId="{66226AF2-4723-2E46-BC8A-34B48EE76B27}">
      <dsp:nvSpPr>
        <dsp:cNvPr id="0" name=""/>
        <dsp:cNvSpPr/>
      </dsp:nvSpPr>
      <dsp:spPr>
        <a:xfrm rot="5400000">
          <a:off x="4280581" y="-1782342"/>
          <a:ext cx="1028931" cy="7373935"/>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Target culture materials that use the culture of a country where English is spoken as a first language. </a:t>
          </a:r>
          <a:endParaRPr lang="en-US" sz="2100" kern="1200" dirty="0"/>
        </a:p>
      </dsp:txBody>
      <dsp:txXfrm rot="-5400000">
        <a:off x="1108079" y="1440388"/>
        <a:ext cx="7323707" cy="928475"/>
      </dsp:txXfrm>
    </dsp:sp>
    <dsp:sp modelId="{281FA220-ACA7-6E4E-9AA1-4500D6649813}">
      <dsp:nvSpPr>
        <dsp:cNvPr id="0" name=""/>
        <dsp:cNvSpPr/>
      </dsp:nvSpPr>
      <dsp:spPr>
        <a:xfrm rot="5400000">
          <a:off x="-237445" y="3016235"/>
          <a:ext cx="1582970" cy="1108079"/>
        </a:xfrm>
        <a:prstGeom prst="chevron">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w="9525" cap="flat" cmpd="sng" algn="ctr">
          <a:solidFill>
            <a:schemeClr val="accent1">
              <a:hueOff val="0"/>
              <a:satOff val="0"/>
              <a:lumOff val="0"/>
              <a:alphaOff val="0"/>
            </a:schemeClr>
          </a:solidFill>
          <a:prstDash val="solid"/>
        </a:ln>
        <a:effectLst>
          <a:outerShdw blurRad="50800" dist="38100" dir="14700000" algn="t"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dirty="0" smtClean="0"/>
            <a:t>3.</a:t>
          </a:r>
          <a:endParaRPr lang="en-US" sz="3100" kern="1200" dirty="0"/>
        </a:p>
      </dsp:txBody>
      <dsp:txXfrm rot="-5400000">
        <a:off x="1" y="3332830"/>
        <a:ext cx="1108079" cy="474891"/>
      </dsp:txXfrm>
    </dsp:sp>
    <dsp:sp modelId="{F00D9389-3C07-5240-A8D2-23144A1B71C3}">
      <dsp:nvSpPr>
        <dsp:cNvPr id="0" name=""/>
        <dsp:cNvSpPr/>
      </dsp:nvSpPr>
      <dsp:spPr>
        <a:xfrm rot="5400000">
          <a:off x="4280581" y="-393712"/>
          <a:ext cx="1028931" cy="7373935"/>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smtClean="0"/>
            <a:t>International target culture materials that use a great variety of cultures in English and non-English speaking countries around the world. </a:t>
          </a:r>
          <a:endParaRPr lang="en-US" sz="2100" kern="1200" dirty="0"/>
        </a:p>
      </dsp:txBody>
      <dsp:txXfrm rot="-5400000">
        <a:off x="1108079" y="2829018"/>
        <a:ext cx="7323707" cy="9284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8B2E8A-552E-A94C-8EEA-2EEB2698BCB0}">
      <dsp:nvSpPr>
        <dsp:cNvPr id="0" name=""/>
        <dsp:cNvSpPr/>
      </dsp:nvSpPr>
      <dsp:spPr>
        <a:xfrm>
          <a:off x="3212006" y="1974"/>
          <a:ext cx="1971889" cy="1281728"/>
        </a:xfrm>
        <a:prstGeom prst="roundRect">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a. Target culture</a:t>
          </a:r>
        </a:p>
        <a:p>
          <a:pPr lvl="0" algn="ctr" defTabSz="666750">
            <a:lnSpc>
              <a:spcPct val="90000"/>
            </a:lnSpc>
            <a:spcBef>
              <a:spcPct val="0"/>
            </a:spcBef>
            <a:spcAft>
              <a:spcPct val="35000"/>
            </a:spcAft>
          </a:pPr>
          <a:r>
            <a:rPr lang="en-US" sz="1500" kern="1200" dirty="0" err="1" smtClean="0"/>
            <a:t>Canale</a:t>
          </a:r>
          <a:r>
            <a:rPr lang="en-US" sz="1500" kern="1200" dirty="0" smtClean="0"/>
            <a:t> and Swain</a:t>
          </a:r>
        </a:p>
        <a:p>
          <a:pPr lvl="0" algn="ctr" defTabSz="666750">
            <a:lnSpc>
              <a:spcPct val="90000"/>
            </a:lnSpc>
            <a:spcBef>
              <a:spcPct val="0"/>
            </a:spcBef>
            <a:spcAft>
              <a:spcPct val="35000"/>
            </a:spcAft>
          </a:pPr>
          <a:r>
            <a:rPr lang="en-US" sz="1500" kern="1200" dirty="0" err="1" smtClean="0"/>
            <a:t>Byram</a:t>
          </a:r>
          <a:r>
            <a:rPr lang="en-US" sz="1500" kern="1200" dirty="0" smtClean="0"/>
            <a:t> and Fleming</a:t>
          </a:r>
          <a:endParaRPr lang="en-US" sz="1500" kern="1200" dirty="0"/>
        </a:p>
      </dsp:txBody>
      <dsp:txXfrm>
        <a:off x="3274575" y="64543"/>
        <a:ext cx="1846751" cy="1156590"/>
      </dsp:txXfrm>
    </dsp:sp>
    <dsp:sp modelId="{3D4FBC8B-3FA5-3940-97B1-DFDAD24E220B}">
      <dsp:nvSpPr>
        <dsp:cNvPr id="0" name=""/>
        <dsp:cNvSpPr/>
      </dsp:nvSpPr>
      <dsp:spPr>
        <a:xfrm>
          <a:off x="1636110" y="642838"/>
          <a:ext cx="5123682" cy="5123682"/>
        </a:xfrm>
        <a:custGeom>
          <a:avLst/>
          <a:gdLst/>
          <a:ahLst/>
          <a:cxnLst/>
          <a:rect l="0" t="0" r="0" b="0"/>
          <a:pathLst>
            <a:path>
              <a:moveTo>
                <a:pt x="3559115" y="202079"/>
              </a:moveTo>
              <a:arcTo wR="2561841" hR="2561841" stAng="17574583" swAng="163211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57E1D71-88C5-6E42-AE5B-F11EFFDBA5A3}">
      <dsp:nvSpPr>
        <dsp:cNvPr id="0" name=""/>
        <dsp:cNvSpPr/>
      </dsp:nvSpPr>
      <dsp:spPr>
        <a:xfrm>
          <a:off x="5648462" y="1571233"/>
          <a:ext cx="1971889" cy="1683588"/>
        </a:xfrm>
        <a:prstGeom prst="roundRect">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b. Local culture</a:t>
          </a:r>
        </a:p>
        <a:p>
          <a:pPr lvl="0" algn="ctr" defTabSz="666750">
            <a:lnSpc>
              <a:spcPct val="90000"/>
            </a:lnSpc>
            <a:spcBef>
              <a:spcPct val="0"/>
            </a:spcBef>
            <a:spcAft>
              <a:spcPct val="35000"/>
            </a:spcAft>
          </a:pPr>
          <a:r>
            <a:rPr lang="en-US" sz="1500" kern="1200" dirty="0" err="1" smtClean="0"/>
            <a:t>Sowden</a:t>
          </a:r>
          <a:endParaRPr lang="en-US" sz="1500" kern="1200" dirty="0"/>
        </a:p>
      </dsp:txBody>
      <dsp:txXfrm>
        <a:off x="5730648" y="1653419"/>
        <a:ext cx="1807517" cy="1519216"/>
      </dsp:txXfrm>
    </dsp:sp>
    <dsp:sp modelId="{602F7E1E-2EEB-F94B-8D79-162C1E93565D}">
      <dsp:nvSpPr>
        <dsp:cNvPr id="0" name=""/>
        <dsp:cNvSpPr/>
      </dsp:nvSpPr>
      <dsp:spPr>
        <a:xfrm>
          <a:off x="1636110" y="642838"/>
          <a:ext cx="5123682" cy="5123682"/>
        </a:xfrm>
        <a:custGeom>
          <a:avLst/>
          <a:gdLst/>
          <a:ahLst/>
          <a:cxnLst/>
          <a:rect l="0" t="0" r="0" b="0"/>
          <a:pathLst>
            <a:path>
              <a:moveTo>
                <a:pt x="5122867" y="2626469"/>
              </a:moveTo>
              <a:arcTo wR="2561841" hR="2561841" stAng="86734" swAng="193243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B5F42DB-EF38-6249-B3ED-8C9AB6A933D1}">
      <dsp:nvSpPr>
        <dsp:cNvPr id="0" name=""/>
        <dsp:cNvSpPr/>
      </dsp:nvSpPr>
      <dsp:spPr>
        <a:xfrm>
          <a:off x="4717819" y="4636388"/>
          <a:ext cx="1971889" cy="1281728"/>
        </a:xfrm>
        <a:prstGeom prst="roundRect">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c. Both local and target cultures</a:t>
          </a:r>
        </a:p>
        <a:p>
          <a:pPr lvl="0" algn="ctr" defTabSz="666750">
            <a:lnSpc>
              <a:spcPct val="90000"/>
            </a:lnSpc>
            <a:spcBef>
              <a:spcPct val="0"/>
            </a:spcBef>
            <a:spcAft>
              <a:spcPct val="35000"/>
            </a:spcAft>
          </a:pPr>
          <a:r>
            <a:rPr lang="en-US" sz="1500" kern="1200" dirty="0" err="1" smtClean="0"/>
            <a:t>Kramsch</a:t>
          </a:r>
          <a:r>
            <a:rPr lang="en-US" sz="1500" kern="1200" dirty="0" smtClean="0"/>
            <a:t> and Sullivan</a:t>
          </a:r>
          <a:endParaRPr lang="en-US" sz="1500" kern="1200" dirty="0"/>
        </a:p>
      </dsp:txBody>
      <dsp:txXfrm>
        <a:off x="4780388" y="4698957"/>
        <a:ext cx="1846751" cy="1156590"/>
      </dsp:txXfrm>
    </dsp:sp>
    <dsp:sp modelId="{7A3DB021-F9E2-7543-BFE1-E2EBABAA47E9}">
      <dsp:nvSpPr>
        <dsp:cNvPr id="0" name=""/>
        <dsp:cNvSpPr/>
      </dsp:nvSpPr>
      <dsp:spPr>
        <a:xfrm>
          <a:off x="1636110" y="642838"/>
          <a:ext cx="5123682" cy="5123682"/>
        </a:xfrm>
        <a:custGeom>
          <a:avLst/>
          <a:gdLst/>
          <a:ahLst/>
          <a:cxnLst/>
          <a:rect l="0" t="0" r="0" b="0"/>
          <a:pathLst>
            <a:path>
              <a:moveTo>
                <a:pt x="3071523" y="5072469"/>
              </a:moveTo>
              <a:arcTo wR="2561841" hR="2561841" stAng="4711460" swAng="137707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42BC338-40FA-D24F-9FD7-E9A0A028415D}">
      <dsp:nvSpPr>
        <dsp:cNvPr id="0" name=""/>
        <dsp:cNvSpPr/>
      </dsp:nvSpPr>
      <dsp:spPr>
        <a:xfrm>
          <a:off x="1706194" y="4636388"/>
          <a:ext cx="1971889" cy="1281728"/>
        </a:xfrm>
        <a:prstGeom prst="roundRect">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d. Culture-free environment</a:t>
          </a:r>
        </a:p>
        <a:p>
          <a:pPr lvl="0" algn="ctr" defTabSz="666750">
            <a:lnSpc>
              <a:spcPct val="90000"/>
            </a:lnSpc>
            <a:spcBef>
              <a:spcPct val="0"/>
            </a:spcBef>
            <a:spcAft>
              <a:spcPct val="35000"/>
            </a:spcAft>
          </a:pPr>
          <a:r>
            <a:rPr lang="en-US" sz="1500" kern="1200" dirty="0" err="1" smtClean="0"/>
            <a:t>Alptekin</a:t>
          </a:r>
          <a:r>
            <a:rPr lang="en-US" sz="1500" kern="1200" dirty="0" smtClean="0"/>
            <a:t>, Jenkins</a:t>
          </a:r>
          <a:endParaRPr lang="en-US" sz="1500" kern="1200" dirty="0"/>
        </a:p>
      </dsp:txBody>
      <dsp:txXfrm>
        <a:off x="1768763" y="4698957"/>
        <a:ext cx="1846751" cy="1156590"/>
      </dsp:txXfrm>
    </dsp:sp>
    <dsp:sp modelId="{25258F3F-280C-D347-B488-3E52517C8234}">
      <dsp:nvSpPr>
        <dsp:cNvPr id="0" name=""/>
        <dsp:cNvSpPr/>
      </dsp:nvSpPr>
      <dsp:spPr>
        <a:xfrm>
          <a:off x="1636110" y="642838"/>
          <a:ext cx="5123682" cy="5123682"/>
        </a:xfrm>
        <a:custGeom>
          <a:avLst/>
          <a:gdLst/>
          <a:ahLst/>
          <a:cxnLst/>
          <a:rect l="0" t="0" r="0" b="0"/>
          <a:pathLst>
            <a:path>
              <a:moveTo>
                <a:pt x="429453" y="3981683"/>
              </a:moveTo>
              <a:arcTo wR="2561841" hR="2561841" stAng="8780550" swAng="190409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C7C6E67-51B1-7E46-917A-6EE013BC3A7E}">
      <dsp:nvSpPr>
        <dsp:cNvPr id="0" name=""/>
        <dsp:cNvSpPr/>
      </dsp:nvSpPr>
      <dsp:spPr>
        <a:xfrm>
          <a:off x="775551" y="1549706"/>
          <a:ext cx="1971889" cy="1726641"/>
        </a:xfrm>
        <a:prstGeom prst="roundRect">
          <a:avLst/>
        </a:prstGeom>
        <a:gradFill rotWithShape="0">
          <a:gsLst>
            <a:gs pos="0">
              <a:schemeClr val="accent1">
                <a:hueOff val="0"/>
                <a:satOff val="0"/>
                <a:lumOff val="0"/>
                <a:alphaOff val="0"/>
                <a:tint val="60000"/>
                <a:satMod val="160000"/>
              </a:schemeClr>
            </a:gs>
            <a:gs pos="46000">
              <a:schemeClr val="accent1">
                <a:hueOff val="0"/>
                <a:satOff val="0"/>
                <a:lumOff val="0"/>
                <a:alphaOff val="0"/>
                <a:tint val="86000"/>
                <a:satMod val="160000"/>
              </a:schemeClr>
            </a:gs>
            <a:gs pos="100000">
              <a:schemeClr val="accent1">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e. Local and target cultures with priority to local culture</a:t>
          </a:r>
        </a:p>
        <a:p>
          <a:pPr lvl="0" algn="ctr" defTabSz="889000">
            <a:lnSpc>
              <a:spcPct val="90000"/>
            </a:lnSpc>
            <a:spcBef>
              <a:spcPct val="0"/>
            </a:spcBef>
            <a:spcAft>
              <a:spcPct val="35000"/>
            </a:spcAft>
          </a:pPr>
          <a:r>
            <a:rPr lang="en-US" sz="2000" kern="1200" dirty="0" err="1" smtClean="0"/>
            <a:t>Phyak</a:t>
          </a:r>
          <a:endParaRPr lang="en-US" sz="2000" kern="1200" dirty="0"/>
        </a:p>
      </dsp:txBody>
      <dsp:txXfrm>
        <a:off x="859839" y="1633994"/>
        <a:ext cx="1803313" cy="1558065"/>
      </dsp:txXfrm>
    </dsp:sp>
    <dsp:sp modelId="{E985086A-721D-9D41-B0A3-F603188C18C0}">
      <dsp:nvSpPr>
        <dsp:cNvPr id="0" name=""/>
        <dsp:cNvSpPr/>
      </dsp:nvSpPr>
      <dsp:spPr>
        <a:xfrm>
          <a:off x="1636110" y="642838"/>
          <a:ext cx="5123682" cy="5123682"/>
        </a:xfrm>
        <a:custGeom>
          <a:avLst/>
          <a:gdLst/>
          <a:ahLst/>
          <a:cxnLst/>
          <a:rect l="0" t="0" r="0" b="0"/>
          <a:pathLst>
            <a:path>
              <a:moveTo>
                <a:pt x="614095" y="897715"/>
              </a:moveTo>
              <a:arcTo wR="2561841" hR="2561841" stAng="13230606" swAng="159517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45A6DA2-E7C1-CF49-B367-191DD524AC36}" type="datetimeFigureOut">
              <a:rPr lang="en-US" smtClean="0"/>
              <a:t>10/3/2016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71CECF3-1D92-384B-86C1-DC37521F6BE1}" type="slidenum">
              <a:rPr lang="en-US" smtClean="0"/>
              <a:t>‹#›</a:t>
            </a:fld>
            <a:endParaRPr lang="en-US"/>
          </a:p>
        </p:txBody>
      </p:sp>
    </p:spTree>
    <p:extLst>
      <p:ext uri="{BB962C8B-B14F-4D97-AF65-F5344CB8AC3E}">
        <p14:creationId xmlns:p14="http://schemas.microsoft.com/office/powerpoint/2010/main" val="392768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EC954D-D795-2843-80B2-4409FEFDE602}" type="datetimeFigureOut">
              <a:rPr lang="en-US" smtClean="0"/>
              <a:t>10/3/2016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42947E-3C1A-CE41-893D-A96BB88876E2}" type="slidenum">
              <a:rPr lang="en-US" smtClean="0"/>
              <a:t>‹#›</a:t>
            </a:fld>
            <a:endParaRPr lang="en-US"/>
          </a:p>
        </p:txBody>
      </p:sp>
    </p:spTree>
    <p:extLst>
      <p:ext uri="{BB962C8B-B14F-4D97-AF65-F5344CB8AC3E}">
        <p14:creationId xmlns:p14="http://schemas.microsoft.com/office/powerpoint/2010/main" val="65367813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a:buChar char="•"/>
              <a:tabLst/>
              <a:defRPr/>
            </a:pPr>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1</a:t>
            </a:fld>
            <a:endParaRPr lang="en-US"/>
          </a:p>
        </p:txBody>
      </p:sp>
    </p:spTree>
    <p:extLst>
      <p:ext uri="{BB962C8B-B14F-4D97-AF65-F5344CB8AC3E}">
        <p14:creationId xmlns:p14="http://schemas.microsoft.com/office/powerpoint/2010/main" val="14060257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12</a:t>
            </a:fld>
            <a:endParaRPr lang="en-US"/>
          </a:p>
        </p:txBody>
      </p:sp>
    </p:spTree>
    <p:extLst>
      <p:ext uri="{BB962C8B-B14F-4D97-AF65-F5344CB8AC3E}">
        <p14:creationId xmlns:p14="http://schemas.microsoft.com/office/powerpoint/2010/main" val="27270042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14</a:t>
            </a:fld>
            <a:endParaRPr lang="en-US"/>
          </a:p>
        </p:txBody>
      </p:sp>
    </p:spTree>
    <p:extLst>
      <p:ext uri="{BB962C8B-B14F-4D97-AF65-F5344CB8AC3E}">
        <p14:creationId xmlns:p14="http://schemas.microsoft.com/office/powerpoint/2010/main" val="162870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Based on both</a:t>
            </a:r>
            <a:r>
              <a:rPr lang="en-US" baseline="0" dirty="0" smtClean="0"/>
              <a:t> quantitative and qualitative grounds, the ultimate aim of the study is to compare the effects of teaching English with local culture integration in one class and teaching English with target culture integration in another class.</a:t>
            </a:r>
          </a:p>
          <a:p>
            <a:endParaRPr lang="en-US" baseline="0" dirty="0" smtClean="0"/>
          </a:p>
          <a:p>
            <a:r>
              <a:rPr lang="en-US" baseline="0" dirty="0" smtClean="0"/>
              <a:t>As a requirement of university preparatory school, all students had to take the CPT, the Cambridge Placement Test. This exam covered all language skills. </a:t>
            </a:r>
          </a:p>
          <a:p>
            <a:r>
              <a:rPr lang="en-US" baseline="0" dirty="0" smtClean="0"/>
              <a:t>After taking this placement exam, students were classified into various levels. The participants of the present study belonged to the B1-Threshold level who got between 40-59 out of 100 in the CPT.</a:t>
            </a:r>
          </a:p>
          <a:p>
            <a:endParaRPr lang="en-US" baseline="0" dirty="0" smtClean="0"/>
          </a:p>
          <a:p>
            <a:r>
              <a:rPr lang="en-US" baseline="0" dirty="0" smtClean="0"/>
              <a:t>Prior to the start of the implementation and the pre-test, participants were given a demographic information questionnaire which included information about Ss’ ages, genders and their educational and cultural background. </a:t>
            </a:r>
          </a:p>
          <a:p>
            <a:endParaRPr lang="en-US" baseline="0" dirty="0" smtClean="0"/>
          </a:p>
          <a:p>
            <a:r>
              <a:rPr lang="en-US" baseline="0" dirty="0" smtClean="0"/>
              <a:t>In addition, participants were also given a survey which elicited their preferences and opinions related to culture and language learning. </a:t>
            </a:r>
          </a:p>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15</a:t>
            </a:fld>
            <a:endParaRPr lang="en-US"/>
          </a:p>
        </p:txBody>
      </p:sp>
    </p:spTree>
    <p:extLst>
      <p:ext uri="{BB962C8B-B14F-4D97-AF65-F5344CB8AC3E}">
        <p14:creationId xmlns:p14="http://schemas.microsoft.com/office/powerpoint/2010/main" val="42794298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for the sampling</a:t>
            </a:r>
            <a:r>
              <a:rPr lang="en-US" baseline="0" dirty="0" smtClean="0"/>
              <a:t> strategy, convenience sampling was applied due to the nature of the experimentation. The present study was a case study, which is the study of an instance in action. </a:t>
            </a:r>
          </a:p>
          <a:p>
            <a:endParaRPr lang="en-US" baseline="0" dirty="0" smtClean="0"/>
          </a:p>
          <a:p>
            <a:r>
              <a:rPr lang="en-US" baseline="0" dirty="0" smtClean="0"/>
              <a:t>Since convenience sampling does not represent any group apart from itself, the present study does not seek to generalize about the wider population.</a:t>
            </a:r>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16</a:t>
            </a:fld>
            <a:endParaRPr lang="en-US"/>
          </a:p>
        </p:txBody>
      </p:sp>
    </p:spTree>
    <p:extLst>
      <p:ext uri="{BB962C8B-B14F-4D97-AF65-F5344CB8AC3E}">
        <p14:creationId xmlns:p14="http://schemas.microsoft.com/office/powerpoint/2010/main" val="8949104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 international students in both of the groups were eliminated from the study. 3 of these were</a:t>
            </a:r>
            <a:r>
              <a:rPr lang="en-US" baseline="0" dirty="0" smtClean="0"/>
              <a:t> in the experimental group and 1 of them was</a:t>
            </a:r>
            <a:r>
              <a:rPr lang="en-US" dirty="0" smtClean="0"/>
              <a:t> in the control group. </a:t>
            </a:r>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17</a:t>
            </a:fld>
            <a:endParaRPr lang="en-US"/>
          </a:p>
        </p:txBody>
      </p:sp>
    </p:spTree>
    <p:extLst>
      <p:ext uri="{BB962C8B-B14F-4D97-AF65-F5344CB8AC3E}">
        <p14:creationId xmlns:p14="http://schemas.microsoft.com/office/powerpoint/2010/main" val="9226863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18</a:t>
            </a:fld>
            <a:endParaRPr lang="en-US"/>
          </a:p>
        </p:txBody>
      </p:sp>
    </p:spTree>
    <p:extLst>
      <p:ext uri="{BB962C8B-B14F-4D97-AF65-F5344CB8AC3E}">
        <p14:creationId xmlns:p14="http://schemas.microsoft.com/office/powerpoint/2010/main" val="14069206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19</a:t>
            </a:fld>
            <a:endParaRPr lang="en-US"/>
          </a:p>
        </p:txBody>
      </p:sp>
    </p:spTree>
    <p:extLst>
      <p:ext uri="{BB962C8B-B14F-4D97-AF65-F5344CB8AC3E}">
        <p14:creationId xmlns:p14="http://schemas.microsoft.com/office/powerpoint/2010/main" val="990177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20</a:t>
            </a:fld>
            <a:endParaRPr lang="en-US"/>
          </a:p>
        </p:txBody>
      </p:sp>
    </p:spTree>
    <p:extLst>
      <p:ext uri="{BB962C8B-B14F-4D97-AF65-F5344CB8AC3E}">
        <p14:creationId xmlns:p14="http://schemas.microsoft.com/office/powerpoint/2010/main" val="7518568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22</a:t>
            </a:fld>
            <a:endParaRPr lang="en-US"/>
          </a:p>
        </p:txBody>
      </p:sp>
    </p:spTree>
    <p:extLst>
      <p:ext uri="{BB962C8B-B14F-4D97-AF65-F5344CB8AC3E}">
        <p14:creationId xmlns:p14="http://schemas.microsoft.com/office/powerpoint/2010/main" val="27594880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As it can be seen in the table, the results of the pre-test scores are lower than the post-test scores. </a:t>
            </a:r>
          </a:p>
          <a:p>
            <a:pPr marL="171450" indent="-171450">
              <a:buFont typeface="Arial"/>
              <a:buChar char="•"/>
            </a:pPr>
            <a:r>
              <a:rPr lang="en-US" dirty="0" smtClean="0"/>
              <a:t>The</a:t>
            </a:r>
            <a:r>
              <a:rPr lang="en-US" baseline="0" dirty="0" smtClean="0"/>
              <a:t> participants improved their reading and writing skills during the experiment. </a:t>
            </a:r>
          </a:p>
          <a:p>
            <a:pPr marL="171450" indent="-171450">
              <a:buFont typeface="Arial"/>
              <a:buChar char="•"/>
            </a:pPr>
            <a:r>
              <a:rPr lang="en-US" baseline="0" dirty="0" smtClean="0"/>
              <a:t>Yet, it is not possible to claim that this increase in the results are due to the local culture integration since there was not a significant difference between the pre-test and post-test scores. P = 0,233 P&gt;0.05</a:t>
            </a:r>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23</a:t>
            </a:fld>
            <a:endParaRPr lang="en-US"/>
          </a:p>
        </p:txBody>
      </p:sp>
    </p:spTree>
    <p:extLst>
      <p:ext uri="{BB962C8B-B14F-4D97-AF65-F5344CB8AC3E}">
        <p14:creationId xmlns:p14="http://schemas.microsoft.com/office/powerpoint/2010/main" val="3901869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en-US" baseline="0" dirty="0" smtClean="0"/>
              <a:t>In this presentation I’d like to answer 3 questions.</a:t>
            </a:r>
          </a:p>
          <a:p>
            <a:pPr marL="228600" indent="-228600">
              <a:buAutoNum type="arabicPeriod"/>
            </a:pPr>
            <a:r>
              <a:rPr lang="en-US" baseline="0" dirty="0" smtClean="0"/>
              <a:t>What was my research question? Why was this study needed?</a:t>
            </a:r>
          </a:p>
          <a:p>
            <a:pPr marL="228600" indent="-228600">
              <a:buAutoNum type="arabicPeriod"/>
            </a:pPr>
            <a:r>
              <a:rPr lang="en-US" baseline="0" dirty="0" smtClean="0"/>
              <a:t>How did I find the answers to my research question?</a:t>
            </a:r>
          </a:p>
          <a:p>
            <a:pPr marL="228600" indent="-228600">
              <a:buAutoNum type="arabicPeriod"/>
            </a:pPr>
            <a:r>
              <a:rPr lang="en-US" baseline="0" dirty="0" smtClean="0"/>
              <a:t>What did I find out after the conduction and analysis of the study? </a:t>
            </a:r>
          </a:p>
          <a:p>
            <a:pPr marL="0" indent="0">
              <a:buNone/>
            </a:pPr>
            <a:r>
              <a:rPr lang="en-US" baseline="0" dirty="0" smtClean="0"/>
              <a:t>After answering these 3 questions, I will conclude with implications for future studies.</a:t>
            </a:r>
            <a:endParaRPr lang="en-US" dirty="0" smtClean="0"/>
          </a:p>
          <a:p>
            <a:endParaRPr lang="tr-TR" dirty="0"/>
          </a:p>
        </p:txBody>
      </p:sp>
      <p:sp>
        <p:nvSpPr>
          <p:cNvPr id="4" name="Slayt Numarası Yer Tutucusu 3"/>
          <p:cNvSpPr>
            <a:spLocks noGrp="1"/>
          </p:cNvSpPr>
          <p:nvPr>
            <p:ph type="sldNum" sz="quarter" idx="10"/>
          </p:nvPr>
        </p:nvSpPr>
        <p:spPr/>
        <p:txBody>
          <a:bodyPr/>
          <a:lstStyle/>
          <a:p>
            <a:fld id="{8E42947E-3C1A-CE41-893D-A96BB88876E2}" type="slidenum">
              <a:rPr lang="en-US" smtClean="0"/>
              <a:t>2</a:t>
            </a:fld>
            <a:endParaRPr lang="en-US"/>
          </a:p>
        </p:txBody>
      </p:sp>
    </p:spTree>
    <p:extLst>
      <p:ext uri="{BB962C8B-B14F-4D97-AF65-F5344CB8AC3E}">
        <p14:creationId xmlns:p14="http://schemas.microsoft.com/office/powerpoint/2010/main" val="7440893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the implementation of the study, the two groups were much alike since there was not a significant</a:t>
            </a:r>
            <a:r>
              <a:rPr lang="en-US" baseline="0" dirty="0" smtClean="0"/>
              <a:t> difference between their pre-test results. P&gt;0.05</a:t>
            </a:r>
          </a:p>
          <a:p>
            <a:r>
              <a:rPr lang="en-US" baseline="0" dirty="0" smtClean="0"/>
              <a:t>This result is not surprising, since participants had already taken the CPT and their levels were determined as B1-threshold. To ensure parity, a pre-test was given and the results were satisfying. </a:t>
            </a:r>
          </a:p>
          <a:p>
            <a:endParaRPr lang="en-US" baseline="0" dirty="0" smtClean="0"/>
          </a:p>
          <a:p>
            <a:r>
              <a:rPr lang="en-US" baseline="0" dirty="0" smtClean="0"/>
              <a:t>At the end of the 8 week period, </a:t>
            </a:r>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he independent t-test results show that there is a significant difference in the scores for the control class with intercultural teaching content (M= 75.11, </a:t>
            </a:r>
            <a:r>
              <a:rPr lang="en-US" sz="1200" kern="1200" dirty="0" err="1" smtClean="0">
                <a:solidFill>
                  <a:schemeClr val="tx1"/>
                </a:solidFill>
                <a:effectLst/>
                <a:latin typeface="+mn-lt"/>
                <a:ea typeface="+mn-ea"/>
                <a:cs typeface="+mn-cs"/>
              </a:rPr>
              <a:t>Sd</a:t>
            </a:r>
            <a:r>
              <a:rPr lang="en-US" sz="1200" kern="1200" dirty="0" smtClean="0">
                <a:solidFill>
                  <a:schemeClr val="tx1"/>
                </a:solidFill>
                <a:effectLst/>
                <a:latin typeface="+mn-lt"/>
                <a:ea typeface="+mn-ea"/>
                <a:cs typeface="+mn-cs"/>
              </a:rPr>
              <a:t>= 4,013) and experimental group with local culture teaching content </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24</a:t>
            </a:fld>
            <a:endParaRPr lang="en-US"/>
          </a:p>
        </p:txBody>
      </p:sp>
    </p:spTree>
    <p:extLst>
      <p:ext uri="{BB962C8B-B14F-4D97-AF65-F5344CB8AC3E}">
        <p14:creationId xmlns:p14="http://schemas.microsoft.com/office/powerpoint/2010/main" val="22917046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25</a:t>
            </a:fld>
            <a:endParaRPr lang="en-US"/>
          </a:p>
        </p:txBody>
      </p:sp>
    </p:spTree>
    <p:extLst>
      <p:ext uri="{BB962C8B-B14F-4D97-AF65-F5344CB8AC3E}">
        <p14:creationId xmlns:p14="http://schemas.microsoft.com/office/powerpoint/2010/main" val="3081812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26</a:t>
            </a:fld>
            <a:endParaRPr lang="en-US"/>
          </a:p>
        </p:txBody>
      </p:sp>
    </p:spTree>
    <p:extLst>
      <p:ext uri="{BB962C8B-B14F-4D97-AF65-F5344CB8AC3E}">
        <p14:creationId xmlns:p14="http://schemas.microsoft.com/office/powerpoint/2010/main" val="34997740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27</a:t>
            </a:fld>
            <a:endParaRPr lang="en-US"/>
          </a:p>
        </p:txBody>
      </p:sp>
    </p:spTree>
    <p:extLst>
      <p:ext uri="{BB962C8B-B14F-4D97-AF65-F5344CB8AC3E}">
        <p14:creationId xmlns:p14="http://schemas.microsoft.com/office/powerpoint/2010/main" val="6645595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28</a:t>
            </a:fld>
            <a:endParaRPr lang="en-US"/>
          </a:p>
        </p:txBody>
      </p:sp>
    </p:spTree>
    <p:extLst>
      <p:ext uri="{BB962C8B-B14F-4D97-AF65-F5344CB8AC3E}">
        <p14:creationId xmlns:p14="http://schemas.microsoft.com/office/powerpoint/2010/main" val="3853222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quiz was considered necessary within the study since a formative assessment tool was also crucial as a motivating tool for students in terms of their learning experiences, to allow the participants to learn gradually and to enable a long-term retention in terms of cultural learning. </a:t>
            </a:r>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29</a:t>
            </a:fld>
            <a:endParaRPr lang="en-US"/>
          </a:p>
        </p:txBody>
      </p:sp>
    </p:spTree>
    <p:extLst>
      <p:ext uri="{BB962C8B-B14F-4D97-AF65-F5344CB8AC3E}">
        <p14:creationId xmlns:p14="http://schemas.microsoft.com/office/powerpoint/2010/main" val="329547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4</a:t>
            </a:fld>
            <a:endParaRPr lang="en-US"/>
          </a:p>
        </p:txBody>
      </p:sp>
    </p:spTree>
    <p:extLst>
      <p:ext uri="{BB962C8B-B14F-4D97-AF65-F5344CB8AC3E}">
        <p14:creationId xmlns:p14="http://schemas.microsoft.com/office/powerpoint/2010/main" val="2975371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baseline="0" dirty="0" smtClean="0">
              <a:solidFill>
                <a:schemeClr val="tx1"/>
              </a:solidFill>
              <a:effectLst/>
              <a:latin typeface="+mn-lt"/>
              <a:ea typeface="+mn-ea"/>
              <a:cs typeface="+mn-cs"/>
            </a:endParaRPr>
          </a:p>
          <a:p>
            <a:endParaRPr lang="en-US" dirty="0" smtClean="0">
              <a:effectLst/>
            </a:endParaRPr>
          </a:p>
        </p:txBody>
      </p:sp>
      <p:sp>
        <p:nvSpPr>
          <p:cNvPr id="4" name="Slide Number Placeholder 3"/>
          <p:cNvSpPr>
            <a:spLocks noGrp="1"/>
          </p:cNvSpPr>
          <p:nvPr>
            <p:ph type="sldNum" sz="quarter" idx="10"/>
          </p:nvPr>
        </p:nvSpPr>
        <p:spPr/>
        <p:txBody>
          <a:bodyPr/>
          <a:lstStyle/>
          <a:p>
            <a:fld id="{8E42947E-3C1A-CE41-893D-A96BB88876E2}" type="slidenum">
              <a:rPr lang="en-US" smtClean="0"/>
              <a:t>5</a:t>
            </a:fld>
            <a:endParaRPr lang="en-US"/>
          </a:p>
        </p:txBody>
      </p:sp>
    </p:spTree>
    <p:extLst>
      <p:ext uri="{BB962C8B-B14F-4D97-AF65-F5344CB8AC3E}">
        <p14:creationId xmlns:p14="http://schemas.microsoft.com/office/powerpoint/2010/main" val="5068488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Ok, these</a:t>
            </a:r>
            <a:r>
              <a:rPr lang="en-US" baseline="0" dirty="0" smtClean="0"/>
              <a:t> were my research questions. But what urged me to ask these questions and let the emergence of this study?</a:t>
            </a:r>
          </a:p>
          <a:p>
            <a:pPr marL="171450" indent="-171450">
              <a:buFont typeface="Arial"/>
              <a:buChar char="•"/>
            </a:pPr>
            <a:r>
              <a:rPr lang="en-US" baseline="0" dirty="0" smtClean="0"/>
              <a:t>Well, it all began with one question </a:t>
            </a:r>
            <a:r>
              <a:rPr lang="en-US" baseline="0" dirty="0" smtClean="0">
                <a:sym typeface="Wingdings"/>
              </a:rPr>
              <a:t> Why does language teaching fail? Why do most students after years of instruction fail at becoming proficient English speakers?</a:t>
            </a:r>
          </a:p>
          <a:p>
            <a:pPr marL="171450" indent="-171450">
              <a:buFont typeface="Arial"/>
              <a:buChar char="•"/>
            </a:pPr>
            <a:r>
              <a:rPr lang="en-US" baseline="0" dirty="0" err="1" smtClean="0">
                <a:sym typeface="Wingdings"/>
              </a:rPr>
              <a:t>Kachru</a:t>
            </a:r>
            <a:r>
              <a:rPr lang="en-US" baseline="0" dirty="0" smtClean="0">
                <a:sym typeface="Wingdings"/>
              </a:rPr>
              <a:t> has some answers to this question. 1. 2. 3.</a:t>
            </a:r>
          </a:p>
          <a:p>
            <a:pPr marL="171450" indent="-171450">
              <a:buFont typeface="Arial"/>
              <a:buChar char="•"/>
            </a:pPr>
            <a:r>
              <a:rPr lang="en-US" baseline="0" dirty="0" smtClean="0">
                <a:sym typeface="Wingdings"/>
              </a:rPr>
              <a:t>These alternative possibilities lead us to the relationship between language and culture. </a:t>
            </a:r>
          </a:p>
        </p:txBody>
      </p:sp>
      <p:sp>
        <p:nvSpPr>
          <p:cNvPr id="4" name="Slide Number Placeholder 3"/>
          <p:cNvSpPr>
            <a:spLocks noGrp="1"/>
          </p:cNvSpPr>
          <p:nvPr>
            <p:ph type="sldNum" sz="quarter" idx="10"/>
          </p:nvPr>
        </p:nvSpPr>
        <p:spPr/>
        <p:txBody>
          <a:bodyPr/>
          <a:lstStyle/>
          <a:p>
            <a:fld id="{8E42947E-3C1A-CE41-893D-A96BB88876E2}" type="slidenum">
              <a:rPr lang="en-US" smtClean="0"/>
              <a:t>6</a:t>
            </a:fld>
            <a:endParaRPr lang="en-US"/>
          </a:p>
        </p:txBody>
      </p:sp>
    </p:spTree>
    <p:extLst>
      <p:ext uri="{BB962C8B-B14F-4D97-AF65-F5344CB8AC3E}">
        <p14:creationId xmlns:p14="http://schemas.microsoft.com/office/powerpoint/2010/main" val="32866569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relationship</a:t>
            </a:r>
            <a:r>
              <a:rPr lang="en-US" baseline="0" dirty="0" smtClean="0"/>
              <a:t> between English as an International Language and culture was first recognized by Smith, who proposed a number of assumptions regarding the issue.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Learners of an international language do not need to internalize the cultural norms of native speakers of that language.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The ownership of an international language becomes “de-nationalized in the era of globalization where worldwide integration is experienced in all</a:t>
            </a:r>
            <a:r>
              <a:rPr lang="en-US" baseline="0" dirty="0" smtClean="0"/>
              <a:t> areas of knowledge, the English language has an international status.</a:t>
            </a:r>
          </a:p>
          <a:p>
            <a:endParaRPr lang="en-US" baseline="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The educational goal of learning an international language is to enable learners to communicate their ideas and culture to others. </a:t>
            </a:r>
          </a:p>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7</a:t>
            </a:fld>
            <a:endParaRPr lang="en-US"/>
          </a:p>
        </p:txBody>
      </p:sp>
    </p:spTree>
    <p:extLst>
      <p:ext uri="{BB962C8B-B14F-4D97-AF65-F5344CB8AC3E}">
        <p14:creationId xmlns:p14="http://schemas.microsoft.com/office/powerpoint/2010/main" val="1756002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sz="1200" kern="1200" dirty="0" smtClean="0">
                <a:solidFill>
                  <a:schemeClr val="tx1"/>
                </a:solidFill>
                <a:effectLst/>
                <a:latin typeface="+mn-lt"/>
                <a:ea typeface="+mn-ea"/>
                <a:cs typeface="+mn-cs"/>
              </a:rPr>
              <a:t>The fundamental relationship between language and culture tends to be an incontrovertible fact. </a:t>
            </a:r>
          </a:p>
          <a:p>
            <a:pPr marL="171450" indent="-171450">
              <a:buFont typeface="Arial"/>
              <a:buChar char="•"/>
            </a:pPr>
            <a:r>
              <a:rPr lang="en-US" sz="1200" kern="1200" dirty="0" smtClean="0">
                <a:solidFill>
                  <a:schemeClr val="tx1"/>
                </a:solidFill>
                <a:effectLst/>
                <a:latin typeface="+mn-lt"/>
                <a:ea typeface="+mn-ea"/>
                <a:cs typeface="+mn-cs"/>
              </a:rPr>
              <a:t>Culture</a:t>
            </a:r>
            <a:r>
              <a:rPr lang="en-US" sz="1200" kern="1200" baseline="0" dirty="0" smtClean="0">
                <a:solidFill>
                  <a:schemeClr val="tx1"/>
                </a:solidFill>
                <a:effectLst/>
                <a:latin typeface="+mn-lt"/>
                <a:ea typeface="+mn-ea"/>
                <a:cs typeface="+mn-cs"/>
              </a:rPr>
              <a:t> is an essential part of the languages, the past and the present of humanity. </a:t>
            </a:r>
          </a:p>
          <a:p>
            <a:pPr marL="171450" indent="-171450">
              <a:buFont typeface="Arial"/>
              <a:buChar char="•"/>
            </a:pPr>
            <a:r>
              <a:rPr lang="en-US" sz="1200" kern="1200" baseline="0" dirty="0" smtClean="0">
                <a:solidFill>
                  <a:schemeClr val="tx1"/>
                </a:solidFill>
                <a:effectLst/>
                <a:latin typeface="+mn-lt"/>
                <a:ea typeface="+mn-ea"/>
                <a:cs typeface="+mn-cs"/>
              </a:rPr>
              <a:t>1,2,3.</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8</a:t>
            </a:fld>
            <a:endParaRPr lang="en-US"/>
          </a:p>
        </p:txBody>
      </p:sp>
    </p:spTree>
    <p:extLst>
      <p:ext uri="{BB962C8B-B14F-4D97-AF65-F5344CB8AC3E}">
        <p14:creationId xmlns:p14="http://schemas.microsoft.com/office/powerpoint/2010/main" val="2148271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1. Source culture: In the Turkish case, this would mean using materials mostly based on Turkish society and culture, and thus enabling learners to familiarize with the materials.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 Target culture: </a:t>
            </a:r>
            <a:r>
              <a:rPr lang="en-US" sz="1200" kern="1200" dirty="0" smtClean="0">
                <a:solidFill>
                  <a:schemeClr val="tx1"/>
                </a:solidFill>
                <a:effectLst/>
                <a:latin typeface="+mn-lt"/>
                <a:ea typeface="+mn-ea"/>
                <a:cs typeface="+mn-cs"/>
              </a:rPr>
              <a:t>In this case, students would have materials about different aspects of life in native-English speaking countries, such as the United States of America, Great Britain and Australia.</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3. International culture: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For instance, students in Turkey might have a lesson in English where the focus is on the traditional clothes of Japan. </a:t>
            </a:r>
          </a:p>
          <a:p>
            <a:endParaRPr lang="en-US" dirty="0"/>
          </a:p>
        </p:txBody>
      </p:sp>
      <p:sp>
        <p:nvSpPr>
          <p:cNvPr id="4" name="Slide Number Placeholder 3"/>
          <p:cNvSpPr>
            <a:spLocks noGrp="1"/>
          </p:cNvSpPr>
          <p:nvPr>
            <p:ph type="sldNum" sz="quarter" idx="10"/>
          </p:nvPr>
        </p:nvSpPr>
        <p:spPr/>
        <p:txBody>
          <a:bodyPr/>
          <a:lstStyle/>
          <a:p>
            <a:fld id="{8E42947E-3C1A-CE41-893D-A96BB88876E2}" type="slidenum">
              <a:rPr lang="en-US" smtClean="0"/>
              <a:t>9</a:t>
            </a:fld>
            <a:endParaRPr lang="en-US"/>
          </a:p>
        </p:txBody>
      </p:sp>
    </p:spTree>
    <p:extLst>
      <p:ext uri="{BB962C8B-B14F-4D97-AF65-F5344CB8AC3E}">
        <p14:creationId xmlns:p14="http://schemas.microsoft.com/office/powerpoint/2010/main" val="38013153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lphaLcPeriod"/>
            </a:pPr>
            <a:r>
              <a:rPr lang="en-US" dirty="0" smtClean="0"/>
              <a:t>Target culture: </a:t>
            </a:r>
            <a:r>
              <a:rPr lang="en-US" dirty="0" err="1" smtClean="0"/>
              <a:t>Canale</a:t>
            </a:r>
            <a:r>
              <a:rPr lang="en-US" dirty="0" smtClean="0"/>
              <a:t> and Swain maintain</a:t>
            </a:r>
            <a:r>
              <a:rPr lang="en-US" baseline="0" dirty="0" smtClean="0"/>
              <a:t> that it is necessary to teach about target culture so that </a:t>
            </a:r>
            <a:r>
              <a:rPr lang="en-US" baseline="0" dirty="0" err="1" smtClean="0"/>
              <a:t>Ss</a:t>
            </a:r>
            <a:r>
              <a:rPr lang="en-US" baseline="0" dirty="0" smtClean="0"/>
              <a:t> are not only taught how to meet their communicative goals but also taught “ the socio-cultural knowledge of the second language group.” Similarly, </a:t>
            </a:r>
            <a:r>
              <a:rPr lang="en-US" baseline="0" dirty="0" err="1" smtClean="0"/>
              <a:t>Byram</a:t>
            </a:r>
            <a:r>
              <a:rPr lang="en-US" baseline="0" dirty="0" smtClean="0"/>
              <a:t> and Fleming state that the target culture should be taught in ELT in order to help </a:t>
            </a:r>
            <a:r>
              <a:rPr lang="en-US" baseline="0" dirty="0" err="1" smtClean="0"/>
              <a:t>Ls</a:t>
            </a:r>
            <a:r>
              <a:rPr lang="en-US" baseline="0" dirty="0" smtClean="0"/>
              <a:t> to acculturate into the culture of English speaking countries. </a:t>
            </a:r>
          </a:p>
          <a:p>
            <a:pPr marL="0" indent="0">
              <a:buNone/>
            </a:pPr>
            <a:endParaRPr lang="en-US" baseline="0" dirty="0" smtClean="0"/>
          </a:p>
          <a:p>
            <a:pPr marL="228600" indent="-228600">
              <a:buAutoNum type="alphaLcPeriod"/>
            </a:pPr>
            <a:r>
              <a:rPr lang="en-US" baseline="0" dirty="0" smtClean="0"/>
              <a:t>Local culture: According to </a:t>
            </a:r>
            <a:r>
              <a:rPr lang="en-US" baseline="0" dirty="0" err="1" smtClean="0"/>
              <a:t>Sowden</a:t>
            </a:r>
            <a:r>
              <a:rPr lang="en-US" baseline="0" dirty="0" smtClean="0"/>
              <a:t>, a person is shaped by one’s culture and local setting. As well as students, teachers bring their own culture into the classroom. </a:t>
            </a:r>
            <a:r>
              <a:rPr lang="en-US" baseline="0" dirty="0" err="1" smtClean="0"/>
              <a:t>Sowden</a:t>
            </a:r>
            <a:r>
              <a:rPr lang="en-US" baseline="0" dirty="0" smtClean="0"/>
              <a:t> claims that as language learning becomes more learner-centered, the importance of cultural context will grow. </a:t>
            </a:r>
          </a:p>
          <a:p>
            <a:pPr marL="0" indent="0">
              <a:buNone/>
            </a:pPr>
            <a:endParaRPr lang="en-US" baseline="0" dirty="0" smtClean="0"/>
          </a:p>
          <a:p>
            <a:pPr marL="228600" indent="-228600">
              <a:buAutoNum type="alphaLcPeriod"/>
            </a:pPr>
            <a:r>
              <a:rPr lang="en-US" baseline="0" dirty="0" smtClean="0"/>
              <a:t>Both local and target cultures:  </a:t>
            </a:r>
            <a:r>
              <a:rPr lang="en-US" baseline="0" dirty="0" err="1" smtClean="0"/>
              <a:t>Kramsch</a:t>
            </a:r>
            <a:r>
              <a:rPr lang="en-US" baseline="0" dirty="0" smtClean="0"/>
              <a:t> and Sullivan state clearly that “local culture” should be taught. They emphasize the authenticity of the materials. Yet using an authentic material in London is not the same as using it in Thailand. They suggest that both local and global needs of learners should be met.</a:t>
            </a:r>
          </a:p>
          <a:p>
            <a:pPr marL="228600" indent="-228600">
              <a:buAutoNum type="alphaLcPeriod"/>
            </a:pPr>
            <a:endParaRPr lang="en-US" baseline="0" dirty="0" smtClean="0"/>
          </a:p>
          <a:p>
            <a:pPr marL="228600" indent="-228600">
              <a:buAutoNum type="alphaLcPeriod"/>
            </a:pPr>
            <a:r>
              <a:rPr lang="en-US" baseline="0" dirty="0" err="1" smtClean="0"/>
              <a:t>Alptekin</a:t>
            </a:r>
            <a:r>
              <a:rPr lang="en-US" baseline="0" dirty="0" smtClean="0"/>
              <a:t> and Jenkins maintain that since English is a lingua franca, it should be taught in a culture free context.</a:t>
            </a:r>
          </a:p>
          <a:p>
            <a:pPr marL="228600" indent="-228600">
              <a:buAutoNum type="alphaLcPeriod"/>
            </a:pPr>
            <a:endParaRPr lang="en-US" baseline="0" dirty="0" smtClean="0"/>
          </a:p>
          <a:p>
            <a:pPr marL="228600" indent="-228600">
              <a:buAutoNum type="alphaLcPeriod"/>
            </a:pPr>
            <a:r>
              <a:rPr lang="en-US" baseline="0" dirty="0" smtClean="0"/>
              <a:t>Finally </a:t>
            </a:r>
            <a:r>
              <a:rPr lang="en-US" baseline="0" dirty="0" err="1" smtClean="0"/>
              <a:t>Phyak</a:t>
            </a:r>
            <a:r>
              <a:rPr lang="en-US" baseline="0" dirty="0" smtClean="0"/>
              <a:t> comes up with another idea maintaining that both target and native cultures should be integrated giving priority to the local culture of learners. </a:t>
            </a:r>
          </a:p>
          <a:p>
            <a:pPr marL="228600" indent="-228600">
              <a:buAutoNum type="alphaLcPeriod"/>
            </a:pPr>
            <a:endParaRPr lang="en-US" baseline="0" dirty="0" smtClean="0"/>
          </a:p>
          <a:p>
            <a:pPr marL="228600" indent="-228600">
              <a:buAutoNum type="alphaLcPeriod"/>
            </a:pPr>
            <a:r>
              <a:rPr lang="en-US" baseline="0" dirty="0" smtClean="0"/>
              <a:t>The present study agrees with the last view and aims to see the effects of both using target culture and local culture oriented materials in two separate language learning classes.</a:t>
            </a:r>
          </a:p>
        </p:txBody>
      </p:sp>
      <p:sp>
        <p:nvSpPr>
          <p:cNvPr id="4" name="Slide Number Placeholder 3"/>
          <p:cNvSpPr>
            <a:spLocks noGrp="1"/>
          </p:cNvSpPr>
          <p:nvPr>
            <p:ph type="sldNum" sz="quarter" idx="10"/>
          </p:nvPr>
        </p:nvSpPr>
        <p:spPr/>
        <p:txBody>
          <a:bodyPr/>
          <a:lstStyle/>
          <a:p>
            <a:fld id="{8E42947E-3C1A-CE41-893D-A96BB88876E2}" type="slidenum">
              <a:rPr lang="en-US" smtClean="0"/>
              <a:t>10</a:t>
            </a:fld>
            <a:endParaRPr lang="en-US"/>
          </a:p>
        </p:txBody>
      </p:sp>
    </p:spTree>
    <p:extLst>
      <p:ext uri="{BB962C8B-B14F-4D97-AF65-F5344CB8AC3E}">
        <p14:creationId xmlns:p14="http://schemas.microsoft.com/office/powerpoint/2010/main" val="37013781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7" name="İkizkenar Üçgen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Başlık 7"/>
          <p:cNvSpPr>
            <a:spLocks noGrp="1"/>
          </p:cNvSpPr>
          <p:nvPr>
            <p:ph type="ctrTitle"/>
          </p:nvPr>
        </p:nvSpPr>
        <p:spPr>
          <a:xfrm>
            <a:off x="540544" y="776288"/>
            <a:ext cx="8062912" cy="1470025"/>
          </a:xfrm>
        </p:spPr>
        <p:txBody>
          <a:bodyPr anchor="b">
            <a:normAutofit/>
          </a:bodyPr>
          <a:lstStyle>
            <a:lvl1pPr algn="r">
              <a:defRPr sz="4400"/>
            </a:lvl1pPr>
          </a:lstStyle>
          <a:p>
            <a:r>
              <a:rPr kumimoji="0" lang="tr-TR" smtClean="0"/>
              <a:t>Asıl başlık stili için tıklatın</a:t>
            </a:r>
            <a:endParaRPr kumimoji="0" lang="en-US"/>
          </a:p>
        </p:txBody>
      </p:sp>
      <p:sp>
        <p:nvSpPr>
          <p:cNvPr id="9" name="Alt Başlık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28" name="Veri Yer Tutucusu 27"/>
          <p:cNvSpPr>
            <a:spLocks noGrp="1"/>
          </p:cNvSpPr>
          <p:nvPr>
            <p:ph type="dt" sz="half" idx="10"/>
          </p:nvPr>
        </p:nvSpPr>
        <p:spPr>
          <a:xfrm>
            <a:off x="1371600" y="6012656"/>
            <a:ext cx="5791200" cy="365125"/>
          </a:xfrm>
        </p:spPr>
        <p:txBody>
          <a:bodyPr tIns="0" bIns="0" anchor="t"/>
          <a:lstStyle>
            <a:lvl1pPr algn="r">
              <a:defRPr sz="1000"/>
            </a:lvl1pPr>
          </a:lstStyle>
          <a:p>
            <a:fld id="{6459BDF7-8F3A-F141-829F-1548A6CA2266}" type="datetime1">
              <a:rPr lang="en-US" smtClean="0"/>
              <a:t>10/3/2016</a:t>
            </a:fld>
            <a:endParaRPr lang="en-US"/>
          </a:p>
        </p:txBody>
      </p:sp>
      <p:sp>
        <p:nvSpPr>
          <p:cNvPr id="17" name="Altbilgi Yer Tutucusu 16"/>
          <p:cNvSpPr>
            <a:spLocks noGrp="1"/>
          </p:cNvSpPr>
          <p:nvPr>
            <p:ph type="ftr" sz="quarter" idx="11"/>
          </p:nvPr>
        </p:nvSpPr>
        <p:spPr>
          <a:xfrm>
            <a:off x="1371600" y="5650704"/>
            <a:ext cx="5791200" cy="365125"/>
          </a:xfrm>
        </p:spPr>
        <p:txBody>
          <a:bodyPr tIns="0" bIns="0" anchor="b"/>
          <a:lstStyle>
            <a:lvl1pPr algn="r">
              <a:defRPr sz="1100"/>
            </a:lvl1pPr>
          </a:lstStyle>
          <a:p>
            <a:r>
              <a:rPr lang="en-US" smtClean="0"/>
              <a:t>The Effects of the Local Culture and the Target Language Integration on  Students’ Reading and Writing Skills in an EFL Context </a:t>
            </a:r>
            <a:endParaRPr lang="en-US"/>
          </a:p>
        </p:txBody>
      </p:sp>
      <p:sp>
        <p:nvSpPr>
          <p:cNvPr id="29" name="Slayt Numarası Yer Tutucusu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57AF16DE-A0D5-4438-950F-5B1E159C2C28}" type="slidenum">
              <a:rPr lang="en-US" smtClean="0"/>
              <a:t>‹#›</a:t>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kumimoji="0" lang="tr-TR" smtClean="0"/>
              <a:t>Asıl başlık stili için tıklatın</a:t>
            </a:r>
            <a:endParaRPr kumimoji="0" lang="en-US"/>
          </a:p>
        </p:txBody>
      </p:sp>
      <p:sp>
        <p:nvSpPr>
          <p:cNvPr id="3" name="Dikey Metin Yer Tutucusu 2"/>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Veri Yer Tutucusu 3"/>
          <p:cNvSpPr>
            <a:spLocks noGrp="1"/>
          </p:cNvSpPr>
          <p:nvPr>
            <p:ph type="dt" sz="half" idx="10"/>
          </p:nvPr>
        </p:nvSpPr>
        <p:spPr/>
        <p:txBody>
          <a:bodyPr/>
          <a:lstStyle/>
          <a:p>
            <a:fld id="{6459BDF7-8F3A-F141-829F-1548A6CA2266}" type="datetime1">
              <a:rPr lang="en-US" smtClean="0"/>
              <a:t>10/3/2016</a:t>
            </a:fld>
            <a:endParaRPr lang="en-US"/>
          </a:p>
        </p:txBody>
      </p:sp>
      <p:sp>
        <p:nvSpPr>
          <p:cNvPr id="5" name="Altbilgi Yer Tutucusu 4"/>
          <p:cNvSpPr>
            <a:spLocks noGrp="1"/>
          </p:cNvSpPr>
          <p:nvPr>
            <p:ph type="ftr" sz="quarter" idx="11"/>
          </p:nvPr>
        </p:nvSpPr>
        <p:spPr/>
        <p:txBody>
          <a:bodyPr/>
          <a:lstStyle/>
          <a:p>
            <a:r>
              <a:rPr lang="en-US" smtClean="0"/>
              <a:t>The Effects of the Local Culture and the Target Language Integration on  Students’ Reading and Writing Skills in an EFL Context </a:t>
            </a:r>
            <a:endParaRPr lang="en-US"/>
          </a:p>
        </p:txBody>
      </p:sp>
      <p:sp>
        <p:nvSpPr>
          <p:cNvPr id="6" name="Slayt Numarası Yer Tutucusu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781800" y="381000"/>
            <a:ext cx="1905000" cy="5486400"/>
          </a:xfrm>
        </p:spPr>
        <p:txBody>
          <a:bodyPr vert="eaVert"/>
          <a:lstStyle/>
          <a:p>
            <a:r>
              <a:rPr kumimoji="0" lang="tr-TR" smtClean="0"/>
              <a:t>Asıl başlık stili için tıklatın</a:t>
            </a:r>
            <a:endParaRPr kumimoji="0" lang="en-US"/>
          </a:p>
        </p:txBody>
      </p:sp>
      <p:sp>
        <p:nvSpPr>
          <p:cNvPr id="3" name="Dikey Metin Yer Tutucusu 2"/>
          <p:cNvSpPr>
            <a:spLocks noGrp="1"/>
          </p:cNvSpPr>
          <p:nvPr>
            <p:ph type="body" orient="vert" idx="1"/>
          </p:nvPr>
        </p:nvSpPr>
        <p:spPr>
          <a:xfrm>
            <a:off x="457200" y="381000"/>
            <a:ext cx="6248400" cy="5486400"/>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Veri Yer Tutucusu 3"/>
          <p:cNvSpPr>
            <a:spLocks noGrp="1"/>
          </p:cNvSpPr>
          <p:nvPr>
            <p:ph type="dt" sz="half" idx="10"/>
          </p:nvPr>
        </p:nvSpPr>
        <p:spPr/>
        <p:txBody>
          <a:bodyPr/>
          <a:lstStyle/>
          <a:p>
            <a:fld id="{6459BDF7-8F3A-F141-829F-1548A6CA2266}" type="datetime1">
              <a:rPr lang="en-US" smtClean="0"/>
              <a:t>10/3/2016</a:t>
            </a:fld>
            <a:endParaRPr lang="en-US"/>
          </a:p>
        </p:txBody>
      </p:sp>
      <p:sp>
        <p:nvSpPr>
          <p:cNvPr id="5" name="Altbilgi Yer Tutucusu 4"/>
          <p:cNvSpPr>
            <a:spLocks noGrp="1"/>
          </p:cNvSpPr>
          <p:nvPr>
            <p:ph type="ftr" sz="quarter" idx="11"/>
          </p:nvPr>
        </p:nvSpPr>
        <p:spPr/>
        <p:txBody>
          <a:bodyPr/>
          <a:lstStyle/>
          <a:p>
            <a:r>
              <a:rPr lang="en-US" smtClean="0"/>
              <a:t>The Effects of the Local Culture and the Target Language Integration on  Students’ Reading and Writing Skills in an EFL Context </a:t>
            </a:r>
            <a:endParaRPr lang="en-US"/>
          </a:p>
        </p:txBody>
      </p:sp>
      <p:sp>
        <p:nvSpPr>
          <p:cNvPr id="6" name="Slayt Numarası Yer Tutucusu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Slide with Picture">
    <p:bg>
      <p:bgRef idx="1002">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102519" y="4038600"/>
            <a:ext cx="6938963" cy="1174376"/>
          </a:xfrm>
        </p:spPr>
        <p:txBody>
          <a:bodyPr anchor="b" anchorCtr="0">
            <a:noAutofit/>
          </a:bodyPr>
          <a:lstStyle>
            <a:lvl1pPr>
              <a:lnSpc>
                <a:spcPct val="95000"/>
              </a:lnSpc>
              <a:defRPr sz="5200"/>
            </a:lvl1pPr>
          </a:lstStyle>
          <a:p>
            <a:r>
              <a:rPr lang="tr-TR" smtClean="0"/>
              <a:t>Click to edit Master title style</a:t>
            </a:r>
            <a:endParaRPr lang="en-US" dirty="0"/>
          </a:p>
        </p:txBody>
      </p:sp>
      <p:sp>
        <p:nvSpPr>
          <p:cNvPr id="3" name="Subtitle 2"/>
          <p:cNvSpPr>
            <a:spLocks noGrp="1"/>
          </p:cNvSpPr>
          <p:nvPr>
            <p:ph type="subTitle" idx="1"/>
          </p:nvPr>
        </p:nvSpPr>
        <p:spPr>
          <a:xfrm>
            <a:off x="1102520" y="5212977"/>
            <a:ext cx="6938961" cy="775447"/>
          </a:xfrm>
        </p:spPr>
        <p:txBody>
          <a:bodyPr>
            <a:normAutofit/>
          </a:bodyPr>
          <a:lstStyle>
            <a:lvl1pPr marL="0" indent="0" algn="ctr">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Click to edit Master subtitle style</a:t>
            </a:r>
            <a:endParaRPr lang="en-US" dirty="0"/>
          </a:p>
        </p:txBody>
      </p:sp>
      <p:sp>
        <p:nvSpPr>
          <p:cNvPr id="4" name="Date Placeholder 3"/>
          <p:cNvSpPr>
            <a:spLocks noGrp="1"/>
          </p:cNvSpPr>
          <p:nvPr>
            <p:ph type="dt" sz="half" idx="10"/>
          </p:nvPr>
        </p:nvSpPr>
        <p:spPr>
          <a:xfrm>
            <a:off x="5907741" y="6214969"/>
            <a:ext cx="2133600" cy="275478"/>
          </a:xfrm>
        </p:spPr>
        <p:txBody>
          <a:bodyPr/>
          <a:lstStyle>
            <a:lvl1pPr>
              <a:defRPr>
                <a:solidFill>
                  <a:schemeClr val="bg2">
                    <a:lumMod val="60000"/>
                    <a:lumOff val="40000"/>
                  </a:schemeClr>
                </a:solidFill>
              </a:defRPr>
            </a:lvl1pPr>
          </a:lstStyle>
          <a:p>
            <a:fld id="{3366B74F-559E-C544-9957-FE1ABCF55860}" type="datetime1">
              <a:rPr lang="en-US" smtClean="0"/>
              <a:t>10/3/2016</a:t>
            </a:fld>
            <a:endParaRPr lang="en-US"/>
          </a:p>
        </p:txBody>
      </p:sp>
      <p:sp>
        <p:nvSpPr>
          <p:cNvPr id="5" name="Footer Placeholder 4"/>
          <p:cNvSpPr>
            <a:spLocks noGrp="1"/>
          </p:cNvSpPr>
          <p:nvPr>
            <p:ph type="ftr" sz="quarter" idx="11"/>
          </p:nvPr>
        </p:nvSpPr>
        <p:spPr>
          <a:xfrm>
            <a:off x="1102659" y="6214969"/>
            <a:ext cx="2895600" cy="275478"/>
          </a:xfrm>
        </p:spPr>
        <p:txBody>
          <a:bodyPr/>
          <a:lstStyle>
            <a:lvl1pPr>
              <a:defRPr>
                <a:solidFill>
                  <a:schemeClr val="bg2">
                    <a:lumMod val="60000"/>
                    <a:lumOff val="40000"/>
                  </a:schemeClr>
                </a:solidFill>
              </a:defRPr>
            </a:lvl1pPr>
          </a:lstStyle>
          <a:p>
            <a:r>
              <a:rPr lang="en-US" smtClean="0"/>
              <a:t>The Effects of the Local Culture and the Target Language Integration on  Students’ Reading and Writing Skills in an EFL Context </a:t>
            </a:r>
            <a:endParaRPr lang="en-US"/>
          </a:p>
        </p:txBody>
      </p:sp>
      <p:sp>
        <p:nvSpPr>
          <p:cNvPr id="6" name="Slide Number Placeholder 5"/>
          <p:cNvSpPr>
            <a:spLocks noGrp="1"/>
          </p:cNvSpPr>
          <p:nvPr>
            <p:ph type="sldNum" sz="quarter" idx="12"/>
          </p:nvPr>
        </p:nvSpPr>
        <p:spPr>
          <a:xfrm>
            <a:off x="4343400" y="6214969"/>
            <a:ext cx="457200" cy="275478"/>
          </a:xfrm>
        </p:spPr>
        <p:txBody>
          <a:bodyPr/>
          <a:lstStyle>
            <a:lvl1pPr>
              <a:defRPr>
                <a:solidFill>
                  <a:schemeClr val="bg2">
                    <a:lumMod val="60000"/>
                    <a:lumOff val="40000"/>
                  </a:schemeClr>
                </a:solidFill>
              </a:defRPr>
            </a:lvl1pPr>
          </a:lstStyle>
          <a:p>
            <a:fld id="{57AF16DE-A0D5-4438-950F-5B1E159C2C28}" type="slidenum">
              <a:rPr lang="en-US" smtClean="0"/>
              <a:t>‹#›</a:t>
            </a:fld>
            <a:endParaRPr lang="en-US"/>
          </a:p>
        </p:txBody>
      </p:sp>
      <p:sp>
        <p:nvSpPr>
          <p:cNvPr id="11" name="Picture Placeholder 2"/>
          <p:cNvSpPr>
            <a:spLocks noGrp="1"/>
          </p:cNvSpPr>
          <p:nvPr>
            <p:ph type="pic" idx="13"/>
          </p:nvPr>
        </p:nvSpPr>
        <p:spPr>
          <a:xfrm>
            <a:off x="1188720" y="1004455"/>
            <a:ext cx="6766560" cy="2729345"/>
          </a:xfrm>
          <a:solidFill>
            <a:schemeClr val="bg2"/>
          </a:solidFill>
          <a:ln w="127000">
            <a:solidFill>
              <a:schemeClr val="tx1"/>
            </a:solidFill>
            <a:miter lim="800000"/>
          </a:ln>
          <a:effectLst>
            <a:outerShdw blurRad="50800" dist="38100" dir="5400000" algn="t" rotWithShape="0">
              <a:prstClr val="black">
                <a:alpha val="25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Drag picture to placeholder or click icon to add</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67494"/>
            <a:ext cx="8229600" cy="1399032"/>
          </a:xfrm>
        </p:spPr>
        <p:txBody>
          <a:bodyPr/>
          <a:lstStyle/>
          <a:p>
            <a:r>
              <a:rPr kumimoji="0" lang="tr-TR" smtClean="0"/>
              <a:t>Asıl başlık stili için tıklatın</a:t>
            </a:r>
            <a:endParaRPr kumimoji="0" lang="en-US"/>
          </a:p>
        </p:txBody>
      </p:sp>
      <p:sp>
        <p:nvSpPr>
          <p:cNvPr id="3" name="İçerik Yer Tutucusu 2"/>
          <p:cNvSpPr>
            <a:spLocks noGrp="1"/>
          </p:cNvSpPr>
          <p:nvPr>
            <p:ph idx="1"/>
          </p:nvPr>
        </p:nvSpPr>
        <p:spPr>
          <a:xfrm>
            <a:off x="457200" y="1882808"/>
            <a:ext cx="8229600"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Veri Yer Tutucusu 3"/>
          <p:cNvSpPr>
            <a:spLocks noGrp="1"/>
          </p:cNvSpPr>
          <p:nvPr>
            <p:ph type="dt" sz="half" idx="10"/>
          </p:nvPr>
        </p:nvSpPr>
        <p:spPr>
          <a:xfrm>
            <a:off x="4791456" y="6480048"/>
            <a:ext cx="2133600" cy="301752"/>
          </a:xfrm>
        </p:spPr>
        <p:txBody>
          <a:bodyPr/>
          <a:lstStyle/>
          <a:p>
            <a:fld id="{6459BDF7-8F3A-F141-829F-1548A6CA2266}" type="datetime1">
              <a:rPr lang="en-US" smtClean="0"/>
              <a:t>10/3/2016</a:t>
            </a:fld>
            <a:endParaRPr lang="en-US"/>
          </a:p>
        </p:txBody>
      </p:sp>
      <p:sp>
        <p:nvSpPr>
          <p:cNvPr id="5" name="Altbilgi Yer Tutucusu 4"/>
          <p:cNvSpPr>
            <a:spLocks noGrp="1"/>
          </p:cNvSpPr>
          <p:nvPr>
            <p:ph type="ftr" sz="quarter" idx="11"/>
          </p:nvPr>
        </p:nvSpPr>
        <p:spPr>
          <a:xfrm>
            <a:off x="457200" y="6480969"/>
            <a:ext cx="4260056" cy="300831"/>
          </a:xfrm>
        </p:spPr>
        <p:txBody>
          <a:bodyPr/>
          <a:lstStyle/>
          <a:p>
            <a:r>
              <a:rPr lang="en-US" smtClean="0"/>
              <a:t>The Effects of the Local Culture and the Target Language Integration on  Students’ Reading and Writing Skills in an EFL Context </a:t>
            </a:r>
            <a:endParaRPr lang="en-US"/>
          </a:p>
        </p:txBody>
      </p:sp>
      <p:sp>
        <p:nvSpPr>
          <p:cNvPr id="6" name="Slayt Numarası Yer Tutucusu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2">
        <a:schemeClr val="bg1"/>
      </p:bgRef>
    </p:bg>
    <p:spTree>
      <p:nvGrpSpPr>
        <p:cNvPr id="1" name=""/>
        <p:cNvGrpSpPr/>
        <p:nvPr/>
      </p:nvGrpSpPr>
      <p:grpSpPr>
        <a:xfrm>
          <a:off x="0" y="0"/>
          <a:ext cx="0" cy="0"/>
          <a:chOff x="0" y="0"/>
          <a:chExt cx="0" cy="0"/>
        </a:xfrm>
      </p:grpSpPr>
      <p:sp>
        <p:nvSpPr>
          <p:cNvPr id="9" name="Dik Üçgen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kizkenar Üçgen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Veri Yer Tutucusu 3"/>
          <p:cNvSpPr>
            <a:spLocks noGrp="1"/>
          </p:cNvSpPr>
          <p:nvPr>
            <p:ph type="dt" sz="half" idx="10"/>
          </p:nvPr>
        </p:nvSpPr>
        <p:spPr>
          <a:xfrm>
            <a:off x="6955632" y="6477000"/>
            <a:ext cx="2133600" cy="304800"/>
          </a:xfrm>
        </p:spPr>
        <p:txBody>
          <a:bodyPr/>
          <a:lstStyle/>
          <a:p>
            <a:fld id="{6459BDF7-8F3A-F141-829F-1548A6CA2266}" type="datetime1">
              <a:rPr lang="en-US" smtClean="0"/>
              <a:t>10/3/2016</a:t>
            </a:fld>
            <a:endParaRPr lang="en-US"/>
          </a:p>
        </p:txBody>
      </p:sp>
      <p:sp>
        <p:nvSpPr>
          <p:cNvPr id="5" name="Altbilgi Yer Tutucusu 4"/>
          <p:cNvSpPr>
            <a:spLocks noGrp="1"/>
          </p:cNvSpPr>
          <p:nvPr>
            <p:ph type="ftr" sz="quarter" idx="11"/>
          </p:nvPr>
        </p:nvSpPr>
        <p:spPr>
          <a:xfrm>
            <a:off x="2619376" y="6480969"/>
            <a:ext cx="4260056" cy="300831"/>
          </a:xfrm>
        </p:spPr>
        <p:txBody>
          <a:bodyPr/>
          <a:lstStyle/>
          <a:p>
            <a:r>
              <a:rPr lang="en-US" smtClean="0"/>
              <a:t>The Effects of the Local Culture and the Target Language Integration on  Students’ Reading and Writing Skills in an EFL Context </a:t>
            </a:r>
            <a:endParaRPr lang="en-US"/>
          </a:p>
        </p:txBody>
      </p:sp>
      <p:sp>
        <p:nvSpPr>
          <p:cNvPr id="6" name="Slayt Numarası Yer Tutucusu 5"/>
          <p:cNvSpPr>
            <a:spLocks noGrp="1"/>
          </p:cNvSpPr>
          <p:nvPr>
            <p:ph type="sldNum" sz="quarter" idx="12"/>
          </p:nvPr>
        </p:nvSpPr>
        <p:spPr>
          <a:xfrm>
            <a:off x="8451056" y="809624"/>
            <a:ext cx="502920" cy="300831"/>
          </a:xfrm>
        </p:spPr>
        <p:txBody>
          <a:bodyPr/>
          <a:lstStyle/>
          <a:p>
            <a:fld id="{57AF16DE-A0D5-4438-950F-5B1E159C2C28}" type="slidenum">
              <a:rPr lang="en-US" smtClean="0"/>
              <a:t>‹#›</a:t>
            </a:fld>
            <a:endParaRPr lang="en-US"/>
          </a:p>
        </p:txBody>
      </p:sp>
      <p:cxnSp>
        <p:nvCxnSpPr>
          <p:cNvPr id="11" name="Düz Bağlayıcı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Düz Bağlayıcı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Başlık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tr-TR" smtClean="0"/>
              <a:t>Asıl başlık stili için tıklatın</a:t>
            </a:r>
            <a:endParaRPr kumimoji="0" lang="en-US"/>
          </a:p>
        </p:txBody>
      </p:sp>
      <p:sp>
        <p:nvSpPr>
          <p:cNvPr id="3" name="Metin Yer Tutucusu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marL="0" algn="l">
              <a:defRPr/>
            </a:lvl1pPr>
          </a:lstStyle>
          <a:p>
            <a:r>
              <a:rPr kumimoji="0" lang="tr-TR" smtClean="0"/>
              <a:t>Asıl başlık stili için tıklatın</a:t>
            </a:r>
            <a:endParaRPr kumimoji="0" lang="en-US"/>
          </a:p>
        </p:txBody>
      </p:sp>
      <p:sp>
        <p:nvSpPr>
          <p:cNvPr id="3" name="İçerik Yer Tutucusu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İçerik Yer Tutucusu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Veri Yer Tutucusu 4"/>
          <p:cNvSpPr>
            <a:spLocks noGrp="1"/>
          </p:cNvSpPr>
          <p:nvPr>
            <p:ph type="dt" sz="half" idx="10"/>
          </p:nvPr>
        </p:nvSpPr>
        <p:spPr>
          <a:xfrm>
            <a:off x="4791456" y="6480969"/>
            <a:ext cx="2133600" cy="301752"/>
          </a:xfrm>
        </p:spPr>
        <p:txBody>
          <a:bodyPr/>
          <a:lstStyle/>
          <a:p>
            <a:fld id="{6459BDF7-8F3A-F141-829F-1548A6CA2266}" type="datetime1">
              <a:rPr lang="en-US" smtClean="0"/>
              <a:t>10/3/2016</a:t>
            </a:fld>
            <a:endParaRPr lang="en-US"/>
          </a:p>
        </p:txBody>
      </p:sp>
      <p:sp>
        <p:nvSpPr>
          <p:cNvPr id="6" name="Altbilgi Yer Tutucusu 5"/>
          <p:cNvSpPr>
            <a:spLocks noGrp="1"/>
          </p:cNvSpPr>
          <p:nvPr>
            <p:ph type="ftr" sz="quarter" idx="11"/>
          </p:nvPr>
        </p:nvSpPr>
        <p:spPr>
          <a:xfrm>
            <a:off x="457200" y="6480969"/>
            <a:ext cx="4260056" cy="301752"/>
          </a:xfrm>
        </p:spPr>
        <p:txBody>
          <a:bodyPr/>
          <a:lstStyle/>
          <a:p>
            <a:r>
              <a:rPr lang="en-US" smtClean="0"/>
              <a:t>The Effects of the Local Culture and the Target Language Integration on  Students’ Reading and Writing Skills in an EFL Context </a:t>
            </a:r>
            <a:endParaRPr lang="en-US"/>
          </a:p>
        </p:txBody>
      </p:sp>
      <p:sp>
        <p:nvSpPr>
          <p:cNvPr id="7" name="Slayt Numarası Yer Tutucusu 6"/>
          <p:cNvSpPr>
            <a:spLocks noGrp="1"/>
          </p:cNvSpPr>
          <p:nvPr>
            <p:ph type="sldNum" sz="quarter" idx="12"/>
          </p:nvPr>
        </p:nvSpPr>
        <p:spPr>
          <a:xfrm>
            <a:off x="7589520" y="6480969"/>
            <a:ext cx="502920" cy="301752"/>
          </a:xfrm>
        </p:spPr>
        <p:txBody>
          <a:bodyPr/>
          <a:lstStyle/>
          <a:p>
            <a:fld id="{57AF16DE-A0D5-4438-950F-5B1E159C2C28}" type="slidenum">
              <a:rPr lang="en-US" smtClean="0"/>
              <a:t>‹#›</a:t>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bg>
      <p:bgRef idx="1002">
        <a:schemeClr val="bg2"/>
      </p:bgRef>
    </p:bg>
    <p:spTree>
      <p:nvGrpSpPr>
        <p:cNvPr id="1" name=""/>
        <p:cNvGrpSpPr/>
        <p:nvPr/>
      </p:nvGrpSpPr>
      <p:grpSpPr>
        <a:xfrm>
          <a:off x="0" y="0"/>
          <a:ext cx="0" cy="0"/>
          <a:chOff x="0" y="0"/>
          <a:chExt cx="0" cy="0"/>
        </a:xfrm>
      </p:grpSpPr>
      <p:sp>
        <p:nvSpPr>
          <p:cNvPr id="2" name="Başlık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tr-TR" smtClean="0"/>
              <a:t>Asıl başlık stili için tıklatın</a:t>
            </a:r>
            <a:endParaRPr kumimoji="0" lang="en-US"/>
          </a:p>
        </p:txBody>
      </p:sp>
      <p:sp>
        <p:nvSpPr>
          <p:cNvPr id="3" name="Metin Yer Tutucusu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Metin Yer Tutucusu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İçerik Yer Tutucusu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İçerik Yer Tutucusu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Veri Yer Tutucusu 6"/>
          <p:cNvSpPr>
            <a:spLocks noGrp="1"/>
          </p:cNvSpPr>
          <p:nvPr>
            <p:ph type="dt" sz="half" idx="10"/>
          </p:nvPr>
        </p:nvSpPr>
        <p:spPr>
          <a:xfrm>
            <a:off x="4791456" y="6480969"/>
            <a:ext cx="2130552" cy="301752"/>
          </a:xfrm>
        </p:spPr>
        <p:txBody>
          <a:bodyPr/>
          <a:lstStyle/>
          <a:p>
            <a:fld id="{6459BDF7-8F3A-F141-829F-1548A6CA2266}" type="datetime1">
              <a:rPr lang="en-US" smtClean="0"/>
              <a:t>10/3/2016</a:t>
            </a:fld>
            <a:endParaRPr lang="en-US"/>
          </a:p>
        </p:txBody>
      </p:sp>
      <p:sp>
        <p:nvSpPr>
          <p:cNvPr id="8" name="Altbilgi Yer Tutucusu 7"/>
          <p:cNvSpPr>
            <a:spLocks noGrp="1"/>
          </p:cNvSpPr>
          <p:nvPr>
            <p:ph type="ftr" sz="quarter" idx="11"/>
          </p:nvPr>
        </p:nvSpPr>
        <p:spPr>
          <a:xfrm>
            <a:off x="457200" y="6480969"/>
            <a:ext cx="4261104" cy="301752"/>
          </a:xfrm>
        </p:spPr>
        <p:txBody>
          <a:bodyPr/>
          <a:lstStyle/>
          <a:p>
            <a:r>
              <a:rPr lang="en-US" smtClean="0"/>
              <a:t>The Effects of the Local Culture and the Target Language Integration on  Students’ Reading and Writing Skills in an EFL Context </a:t>
            </a:r>
            <a:endParaRPr lang="en-US"/>
          </a:p>
        </p:txBody>
      </p:sp>
      <p:sp>
        <p:nvSpPr>
          <p:cNvPr id="9" name="Slayt Numarası Yer Tutucusu 8"/>
          <p:cNvSpPr>
            <a:spLocks noGrp="1"/>
          </p:cNvSpPr>
          <p:nvPr>
            <p:ph type="sldNum" sz="quarter" idx="12"/>
          </p:nvPr>
        </p:nvSpPr>
        <p:spPr>
          <a:xfrm>
            <a:off x="7589520" y="6483096"/>
            <a:ext cx="502920" cy="301752"/>
          </a:xfrm>
        </p:spPr>
        <p:txBody>
          <a:bodyPr/>
          <a:lstStyle>
            <a:lvl1pPr algn="ctr">
              <a:defRPr/>
            </a:lvl1pPr>
          </a:lstStyle>
          <a:p>
            <a:fld id="{57AF16DE-A0D5-4438-950F-5B1E159C2C2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b="0"/>
            </a:lvl1pPr>
          </a:lstStyle>
          <a:p>
            <a:r>
              <a:rPr kumimoji="0" lang="tr-TR" smtClean="0"/>
              <a:t>Asıl başlık stili için tıklatın</a:t>
            </a:r>
            <a:endParaRPr kumimoji="0" lang="en-US"/>
          </a:p>
        </p:txBody>
      </p:sp>
      <p:sp>
        <p:nvSpPr>
          <p:cNvPr id="3" name="Veri Yer Tutucusu 2"/>
          <p:cNvSpPr>
            <a:spLocks noGrp="1"/>
          </p:cNvSpPr>
          <p:nvPr>
            <p:ph type="dt" sz="half" idx="10"/>
          </p:nvPr>
        </p:nvSpPr>
        <p:spPr/>
        <p:txBody>
          <a:bodyPr/>
          <a:lstStyle/>
          <a:p>
            <a:fld id="{6459BDF7-8F3A-F141-829F-1548A6CA2266}" type="datetime1">
              <a:rPr lang="en-US" smtClean="0"/>
              <a:t>10/3/2016</a:t>
            </a:fld>
            <a:endParaRPr lang="en-US"/>
          </a:p>
        </p:txBody>
      </p:sp>
      <p:sp>
        <p:nvSpPr>
          <p:cNvPr id="4" name="Altbilgi Yer Tutucusu 3"/>
          <p:cNvSpPr>
            <a:spLocks noGrp="1"/>
          </p:cNvSpPr>
          <p:nvPr>
            <p:ph type="ftr" sz="quarter" idx="11"/>
          </p:nvPr>
        </p:nvSpPr>
        <p:spPr/>
        <p:txBody>
          <a:bodyPr/>
          <a:lstStyle/>
          <a:p>
            <a:r>
              <a:rPr lang="en-US" smtClean="0"/>
              <a:t>The Effects of the Local Culture and the Target Language Integration on  Students’ Reading and Writing Skills in an EFL Context </a:t>
            </a:r>
            <a:endParaRPr lang="en-US"/>
          </a:p>
        </p:txBody>
      </p:sp>
      <p:sp>
        <p:nvSpPr>
          <p:cNvPr id="5" name="Slayt Numarası Yer Tutucusu 4"/>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a:xfrm>
            <a:off x="4791456" y="6480969"/>
            <a:ext cx="2133600" cy="301752"/>
          </a:xfrm>
        </p:spPr>
        <p:txBody>
          <a:bodyPr/>
          <a:lstStyle/>
          <a:p>
            <a:fld id="{6459BDF7-8F3A-F141-829F-1548A6CA2266}" type="datetime1">
              <a:rPr lang="en-US" smtClean="0"/>
              <a:t>10/3/2016</a:t>
            </a:fld>
            <a:endParaRPr lang="en-US"/>
          </a:p>
        </p:txBody>
      </p:sp>
      <p:sp>
        <p:nvSpPr>
          <p:cNvPr id="3" name="Altbilgi Yer Tutucusu 2"/>
          <p:cNvSpPr>
            <a:spLocks noGrp="1"/>
          </p:cNvSpPr>
          <p:nvPr>
            <p:ph type="ftr" sz="quarter" idx="11"/>
          </p:nvPr>
        </p:nvSpPr>
        <p:spPr>
          <a:xfrm>
            <a:off x="457200" y="6481890"/>
            <a:ext cx="4260056" cy="300831"/>
          </a:xfrm>
        </p:spPr>
        <p:txBody>
          <a:bodyPr/>
          <a:lstStyle/>
          <a:p>
            <a:r>
              <a:rPr lang="en-US" smtClean="0"/>
              <a:t>The Effects of the Local Culture and the Target Language Integration on  Students’ Reading and Writing Skills in an EFL Context </a:t>
            </a:r>
            <a:endParaRPr lang="en-US"/>
          </a:p>
        </p:txBody>
      </p:sp>
      <p:sp>
        <p:nvSpPr>
          <p:cNvPr id="4" name="Slayt Numarası Yer Tutucusu 3"/>
          <p:cNvSpPr>
            <a:spLocks noGrp="1"/>
          </p:cNvSpPr>
          <p:nvPr>
            <p:ph type="sldNum" sz="quarter" idx="12"/>
          </p:nvPr>
        </p:nvSpPr>
        <p:spPr>
          <a:xfrm>
            <a:off x="7589520" y="6480969"/>
            <a:ext cx="502920" cy="301752"/>
          </a:xfrm>
        </p:spPr>
        <p:txBody>
          <a:bodyPr/>
          <a:lstStyle/>
          <a:p>
            <a:fld id="{57AF16DE-A0D5-4438-950F-5B1E159C2C28}" type="slidenum">
              <a:rPr lang="en-US" smtClean="0"/>
              <a:t>‹#›</a:t>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bg>
      <p:bgRef idx="1002">
        <a:schemeClr val="bg2"/>
      </p:bgRef>
    </p:bg>
    <p:spTree>
      <p:nvGrpSpPr>
        <p:cNvPr id="1" name=""/>
        <p:cNvGrpSpPr/>
        <p:nvPr/>
      </p:nvGrpSpPr>
      <p:grpSpPr>
        <a:xfrm>
          <a:off x="0" y="0"/>
          <a:ext cx="0" cy="0"/>
          <a:chOff x="0" y="0"/>
          <a:chExt cx="0" cy="0"/>
        </a:xfrm>
      </p:grpSpPr>
      <p:sp>
        <p:nvSpPr>
          <p:cNvPr id="2" name="Başlık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tr-TR" smtClean="0"/>
              <a:t>Asıl başlık stili için tıklatın</a:t>
            </a:r>
            <a:endParaRPr kumimoji="0" lang="en-US"/>
          </a:p>
        </p:txBody>
      </p:sp>
      <p:sp>
        <p:nvSpPr>
          <p:cNvPr id="3" name="Metin Yer Tutucusu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tr-TR" smtClean="0"/>
              <a:t>Asıl metin stillerini düzenlemek için tıklatın</a:t>
            </a:r>
          </a:p>
        </p:txBody>
      </p:sp>
      <p:sp>
        <p:nvSpPr>
          <p:cNvPr id="4" name="İçerik Yer Tutucusu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Veri Yer Tutucusu 4"/>
          <p:cNvSpPr>
            <a:spLocks noGrp="1"/>
          </p:cNvSpPr>
          <p:nvPr>
            <p:ph type="dt" sz="half" idx="10"/>
          </p:nvPr>
        </p:nvSpPr>
        <p:spPr>
          <a:xfrm>
            <a:off x="6278976" y="6556248"/>
            <a:ext cx="2133600" cy="301752"/>
          </a:xfrm>
        </p:spPr>
        <p:txBody>
          <a:bodyPr/>
          <a:lstStyle>
            <a:lvl1pPr>
              <a:defRPr sz="900"/>
            </a:lvl1pPr>
          </a:lstStyle>
          <a:p>
            <a:fld id="{6459BDF7-8F3A-F141-829F-1548A6CA2266}" type="datetime1">
              <a:rPr lang="en-US" smtClean="0"/>
              <a:t>10/3/2016</a:t>
            </a:fld>
            <a:endParaRPr lang="en-US"/>
          </a:p>
        </p:txBody>
      </p:sp>
      <p:sp>
        <p:nvSpPr>
          <p:cNvPr id="6" name="Altbilgi Yer Tutucusu 5"/>
          <p:cNvSpPr>
            <a:spLocks noGrp="1"/>
          </p:cNvSpPr>
          <p:nvPr>
            <p:ph type="ftr" sz="quarter" idx="11"/>
          </p:nvPr>
        </p:nvSpPr>
        <p:spPr>
          <a:xfrm>
            <a:off x="1135856" y="6556248"/>
            <a:ext cx="5143120" cy="301752"/>
          </a:xfrm>
        </p:spPr>
        <p:txBody>
          <a:bodyPr/>
          <a:lstStyle>
            <a:lvl1pPr>
              <a:defRPr sz="900"/>
            </a:lvl1pPr>
          </a:lstStyle>
          <a:p>
            <a:r>
              <a:rPr lang="en-US" smtClean="0"/>
              <a:t>The Effects of the Local Culture and the Target Language Integration on  Students’ Reading and Writing Skills in an EFL Context </a:t>
            </a:r>
            <a:endParaRPr lang="en-US"/>
          </a:p>
        </p:txBody>
      </p:sp>
      <p:sp>
        <p:nvSpPr>
          <p:cNvPr id="7" name="Slayt Numarası Yer Tutucusu 6"/>
          <p:cNvSpPr>
            <a:spLocks noGrp="1"/>
          </p:cNvSpPr>
          <p:nvPr>
            <p:ph type="sldNum" sz="quarter" idx="12"/>
          </p:nvPr>
        </p:nvSpPr>
        <p:spPr>
          <a:xfrm>
            <a:off x="8410576" y="6556248"/>
            <a:ext cx="502920" cy="301752"/>
          </a:xfrm>
        </p:spPr>
        <p:txBody>
          <a:bodyPr/>
          <a:lstStyle>
            <a:lvl1pPr>
              <a:defRPr sz="900"/>
            </a:lvl1pPr>
          </a:lstStyle>
          <a:p>
            <a:fld id="{57AF16DE-A0D5-4438-950F-5B1E159C2C2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bg>
      <p:bgRef idx="1002">
        <a:schemeClr val="bg1"/>
      </p:bgRef>
    </p:bg>
    <p:spTree>
      <p:nvGrpSpPr>
        <p:cNvPr id="1" name=""/>
        <p:cNvGrpSpPr/>
        <p:nvPr/>
      </p:nvGrpSpPr>
      <p:grpSpPr>
        <a:xfrm>
          <a:off x="0" y="0"/>
          <a:ext cx="0" cy="0"/>
          <a:chOff x="0" y="0"/>
          <a:chExt cx="0" cy="0"/>
        </a:xfrm>
      </p:grpSpPr>
      <p:sp>
        <p:nvSpPr>
          <p:cNvPr id="2" name="Başlık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tr-TR" smtClean="0"/>
              <a:t>Asıl başlık stili için tıklatın</a:t>
            </a:r>
            <a:endParaRPr kumimoji="0" lang="en-US"/>
          </a:p>
        </p:txBody>
      </p:sp>
      <p:sp>
        <p:nvSpPr>
          <p:cNvPr id="3" name="Resim Yer Tutucusu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tr-TR" smtClean="0"/>
              <a:t>Resim eklemek için simgeyi tıklatın</a:t>
            </a:r>
            <a:endParaRPr kumimoji="0" lang="en-US" dirty="0"/>
          </a:p>
        </p:txBody>
      </p:sp>
      <p:sp>
        <p:nvSpPr>
          <p:cNvPr id="4" name="Metin Yer Tutucusu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Veri Yer Tutucusu 4"/>
          <p:cNvSpPr>
            <a:spLocks noGrp="1"/>
          </p:cNvSpPr>
          <p:nvPr>
            <p:ph type="dt" sz="half" idx="10"/>
          </p:nvPr>
        </p:nvSpPr>
        <p:spPr>
          <a:xfrm>
            <a:off x="6108192" y="6556248"/>
            <a:ext cx="2103120" cy="301752"/>
          </a:xfrm>
        </p:spPr>
        <p:txBody>
          <a:bodyPr/>
          <a:lstStyle>
            <a:lvl1pPr>
              <a:defRPr sz="900"/>
            </a:lvl1pPr>
          </a:lstStyle>
          <a:p>
            <a:fld id="{6459BDF7-8F3A-F141-829F-1548A6CA2266}" type="datetime1">
              <a:rPr lang="en-US" smtClean="0"/>
              <a:t>10/3/2016</a:t>
            </a:fld>
            <a:endParaRPr lang="en-US"/>
          </a:p>
        </p:txBody>
      </p:sp>
      <p:sp>
        <p:nvSpPr>
          <p:cNvPr id="6" name="Altbilgi Yer Tutucusu 5"/>
          <p:cNvSpPr>
            <a:spLocks noGrp="1"/>
          </p:cNvSpPr>
          <p:nvPr>
            <p:ph type="ftr" sz="quarter" idx="11"/>
          </p:nvPr>
        </p:nvSpPr>
        <p:spPr>
          <a:xfrm>
            <a:off x="1170432" y="6557169"/>
            <a:ext cx="4948072" cy="301752"/>
          </a:xfrm>
        </p:spPr>
        <p:txBody>
          <a:bodyPr/>
          <a:lstStyle>
            <a:lvl1pPr>
              <a:defRPr sz="900"/>
            </a:lvl1pPr>
          </a:lstStyle>
          <a:p>
            <a:r>
              <a:rPr lang="en-US" smtClean="0"/>
              <a:t>The Effects of the Local Culture and the Target Language Integration on  Students’ Reading and Writing Skills in an EFL Context </a:t>
            </a:r>
            <a:endParaRPr lang="en-US"/>
          </a:p>
        </p:txBody>
      </p:sp>
      <p:sp>
        <p:nvSpPr>
          <p:cNvPr id="7" name="Slayt Numarası Yer Tutucusu 6"/>
          <p:cNvSpPr>
            <a:spLocks noGrp="1"/>
          </p:cNvSpPr>
          <p:nvPr>
            <p:ph type="sldNum" sz="quarter" idx="12"/>
          </p:nvPr>
        </p:nvSpPr>
        <p:spPr>
          <a:xfrm>
            <a:off x="8217192" y="6556248"/>
            <a:ext cx="365760" cy="301752"/>
          </a:xfrm>
        </p:spPr>
        <p:txBody>
          <a:bodyPr/>
          <a:lstStyle>
            <a:lvl1pPr algn="ctr">
              <a:defRPr sz="900"/>
            </a:lvl1pPr>
          </a:lstStyle>
          <a:p>
            <a:fld id="{57AF16DE-A0D5-4438-950F-5B1E159C2C2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Dik Üçgen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Düz Bağlayıcı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Düz Bağlayıcı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Başlık Yer Tutucusu 21"/>
          <p:cNvSpPr>
            <a:spLocks noGrp="1"/>
          </p:cNvSpPr>
          <p:nvPr>
            <p:ph type="title"/>
          </p:nvPr>
        </p:nvSpPr>
        <p:spPr>
          <a:xfrm>
            <a:off x="457200" y="267494"/>
            <a:ext cx="8229600" cy="1399032"/>
          </a:xfrm>
          <a:prstGeom prst="rect">
            <a:avLst/>
          </a:prstGeom>
        </p:spPr>
        <p:txBody>
          <a:bodyPr vert="horz" anchor="ctr">
            <a:normAutofit/>
          </a:bodyPr>
          <a:lstStyle/>
          <a:p>
            <a:r>
              <a:rPr kumimoji="0" lang="tr-TR" smtClean="0"/>
              <a:t>Asıl başlık stili için tıklatın</a:t>
            </a:r>
            <a:endParaRPr kumimoji="0" lang="en-US"/>
          </a:p>
        </p:txBody>
      </p:sp>
      <p:sp>
        <p:nvSpPr>
          <p:cNvPr id="13" name="Metin Yer Tutucusu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4" name="Veri Yer Tutucusu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459BDF7-8F3A-F141-829F-1548A6CA2266}" type="datetime1">
              <a:rPr lang="en-US" smtClean="0"/>
              <a:t>10/3/2016</a:t>
            </a:fld>
            <a:endParaRPr lang="en-US"/>
          </a:p>
        </p:txBody>
      </p:sp>
      <p:sp>
        <p:nvSpPr>
          <p:cNvPr id="3" name="Altbilgi Yer Tutucusu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r>
              <a:rPr lang="en-US" smtClean="0"/>
              <a:t>The Effects of the Local Culture and the Target Language Integration on  Students’ Reading and Writing Skills in an EFL Context </a:t>
            </a:r>
            <a:endParaRPr lang="en-US"/>
          </a:p>
        </p:txBody>
      </p:sp>
      <p:sp>
        <p:nvSpPr>
          <p:cNvPr id="23" name="Slayt Numarası Yer Tutucusu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57AF16DE-A0D5-4438-950F-5B1E159C2C28}"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Lst>
  <p:hf sldNum="0" hdr="0" ft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116013" y="2765050"/>
            <a:ext cx="6938963" cy="1582271"/>
          </a:xfrm>
        </p:spPr>
        <p:txBody>
          <a:bodyPr>
            <a:noAutofit/>
          </a:bodyPr>
          <a:lstStyle/>
          <a:p>
            <a:pPr algn="ctr"/>
            <a:r>
              <a:rPr lang="en-US" sz="3600" b="1" dirty="0" smtClean="0"/>
              <a:t>The Effects of the Local Culture and </a:t>
            </a:r>
            <a:r>
              <a:rPr lang="en-US" sz="3600" b="1" dirty="0"/>
              <a:t>t</a:t>
            </a:r>
            <a:r>
              <a:rPr lang="en-US" sz="3600" b="1" dirty="0" smtClean="0"/>
              <a:t>he Target Language Integration on </a:t>
            </a:r>
            <a:br>
              <a:rPr lang="en-US" sz="3600" b="1" dirty="0" smtClean="0"/>
            </a:br>
            <a:r>
              <a:rPr lang="en-US" sz="3600" b="1" dirty="0" smtClean="0"/>
              <a:t>Students’ Reading and Writing Skills in </a:t>
            </a:r>
            <a:r>
              <a:rPr lang="en-US" sz="3600" b="1" dirty="0"/>
              <a:t>a</a:t>
            </a:r>
            <a:r>
              <a:rPr lang="en-US" sz="3600" b="1" dirty="0" smtClean="0"/>
              <a:t>n EFL Context</a:t>
            </a:r>
            <a:r>
              <a:rPr lang="en-US" sz="2800" dirty="0" smtClean="0"/>
              <a:t/>
            </a:r>
            <a:br>
              <a:rPr lang="en-US" sz="2800" dirty="0" smtClean="0"/>
            </a:br>
            <a:endParaRPr lang="en-US" sz="2800" dirty="0"/>
          </a:p>
        </p:txBody>
      </p:sp>
      <p:sp>
        <p:nvSpPr>
          <p:cNvPr id="5" name="Subtitle 4"/>
          <p:cNvSpPr>
            <a:spLocks noGrp="1"/>
          </p:cNvSpPr>
          <p:nvPr>
            <p:ph type="subTitle" idx="1"/>
          </p:nvPr>
        </p:nvSpPr>
        <p:spPr>
          <a:xfrm>
            <a:off x="214259" y="4624552"/>
            <a:ext cx="9160969" cy="1435009"/>
          </a:xfrm>
        </p:spPr>
        <p:txBody>
          <a:bodyPr>
            <a:normAutofit lnSpcReduction="10000"/>
          </a:bodyPr>
          <a:lstStyle/>
          <a:p>
            <a:pPr algn="ctr"/>
            <a:r>
              <a:rPr lang="tr-TR" sz="2400" b="1" dirty="0" smtClean="0"/>
              <a:t>Feyza Harman (MA) İstanbul Medeniyet </a:t>
            </a:r>
            <a:r>
              <a:rPr lang="tr-TR" sz="2400" b="1" dirty="0" err="1" smtClean="0"/>
              <a:t>University</a:t>
            </a:r>
            <a:endParaRPr lang="tr-TR" sz="2400" b="1" dirty="0" smtClean="0"/>
          </a:p>
          <a:p>
            <a:pPr algn="ctr"/>
            <a:endParaRPr lang="tr-TR" sz="2400" b="1" dirty="0">
              <a:solidFill>
                <a:srgbClr val="FF0000"/>
              </a:solidFill>
            </a:endParaRPr>
          </a:p>
          <a:p>
            <a:pPr algn="ctr"/>
            <a:r>
              <a:rPr lang="en-US" sz="2400" b="1" dirty="0" smtClean="0">
                <a:solidFill>
                  <a:schemeClr val="tx1"/>
                </a:solidFill>
              </a:rPr>
              <a:t>Asst. Prof.</a:t>
            </a:r>
            <a:r>
              <a:rPr lang="tr-TR" sz="2400" b="1" dirty="0" smtClean="0">
                <a:solidFill>
                  <a:schemeClr val="tx1"/>
                </a:solidFill>
              </a:rPr>
              <a:t> Dr. </a:t>
            </a:r>
            <a:r>
              <a:rPr lang="en-US" sz="2400" b="1" dirty="0" smtClean="0"/>
              <a:t>Emrah </a:t>
            </a:r>
            <a:r>
              <a:rPr lang="en-US" sz="2400" b="1" dirty="0" err="1" smtClean="0"/>
              <a:t>Görgülü</a:t>
            </a:r>
            <a:r>
              <a:rPr lang="tr-TR" sz="2400" b="1" dirty="0" smtClean="0"/>
              <a:t>, İstanbul Sabahattin Zaim </a:t>
            </a:r>
            <a:r>
              <a:rPr lang="tr-TR" sz="2400" b="1" dirty="0" err="1" smtClean="0"/>
              <a:t>University</a:t>
            </a:r>
            <a:endParaRPr lang="en-US" sz="2400" b="1" dirty="0" smtClean="0"/>
          </a:p>
        </p:txBody>
      </p:sp>
    </p:spTree>
    <p:extLst>
      <p:ext uri="{BB962C8B-B14F-4D97-AF65-F5344CB8AC3E}">
        <p14:creationId xmlns:p14="http://schemas.microsoft.com/office/powerpoint/2010/main" val="1651043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943496794"/>
              </p:ext>
            </p:extLst>
          </p:nvPr>
        </p:nvGraphicFramePr>
        <p:xfrm>
          <a:off x="365975" y="451998"/>
          <a:ext cx="8395903" cy="60051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3164610" y="2213870"/>
            <a:ext cx="2669466" cy="2246769"/>
          </a:xfrm>
          <a:prstGeom prst="rect">
            <a:avLst/>
          </a:prstGeom>
          <a:noFill/>
        </p:spPr>
        <p:txBody>
          <a:bodyPr wrap="square" rtlCol="0">
            <a:spAutoFit/>
          </a:bodyPr>
          <a:lstStyle/>
          <a:p>
            <a:pPr algn="ctr"/>
            <a:r>
              <a:rPr lang="en-US" sz="2800" b="1" dirty="0" smtClean="0"/>
              <a:t>Which culture to teach in language learning classrooms?</a:t>
            </a:r>
            <a:endParaRPr lang="en-US" sz="2800" b="1" dirty="0"/>
          </a:p>
        </p:txBody>
      </p:sp>
    </p:spTree>
    <p:extLst>
      <p:ext uri="{BB962C8B-B14F-4D97-AF65-F5344CB8AC3E}">
        <p14:creationId xmlns:p14="http://schemas.microsoft.com/office/powerpoint/2010/main" val="33921067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00099" y="873127"/>
            <a:ext cx="7851775" cy="603250"/>
          </a:xfrm>
        </p:spPr>
        <p:txBody>
          <a:bodyPr>
            <a:noAutofit/>
          </a:bodyPr>
          <a:lstStyle/>
          <a:p>
            <a:r>
              <a:rPr lang="tr-TR" sz="2000" dirty="0" smtClean="0"/>
              <a:t>T</a:t>
            </a:r>
            <a:r>
              <a:rPr lang="en-US" sz="2000" dirty="0" smtClean="0"/>
              <a:t>his </a:t>
            </a:r>
            <a:r>
              <a:rPr lang="en-US" sz="2000" dirty="0"/>
              <a:t>work seeks to find the differences in the outcomes of a class that is taught with </a:t>
            </a:r>
            <a:r>
              <a:rPr lang="en-US" sz="2000" b="1" dirty="0"/>
              <a:t>merely international culture</a:t>
            </a:r>
            <a:r>
              <a:rPr lang="en-US" sz="2000" dirty="0"/>
              <a:t> and another class that has studied English </a:t>
            </a:r>
            <a:r>
              <a:rPr lang="en-US" sz="2000" b="1" dirty="0"/>
              <a:t>with local culture and international culture synthesis</a:t>
            </a:r>
            <a:r>
              <a:rPr lang="en-US" sz="2000" dirty="0"/>
              <a:t>. </a:t>
            </a:r>
            <a:br>
              <a:rPr lang="en-US" sz="2000" dirty="0"/>
            </a:br>
            <a:endParaRPr lang="en-US" sz="2000" dirty="0"/>
          </a:p>
        </p:txBody>
      </p:sp>
      <p:sp>
        <p:nvSpPr>
          <p:cNvPr id="7" name="Content Placeholder 6"/>
          <p:cNvSpPr>
            <a:spLocks noGrp="1"/>
          </p:cNvSpPr>
          <p:nvPr>
            <p:ph idx="1"/>
          </p:nvPr>
        </p:nvSpPr>
        <p:spPr>
          <a:xfrm>
            <a:off x="986155" y="2576419"/>
            <a:ext cx="6949440" cy="3639670"/>
          </a:xfrm>
        </p:spPr>
        <p:txBody>
          <a:bodyPr>
            <a:normAutofit fontScale="92500" lnSpcReduction="10000"/>
          </a:bodyPr>
          <a:lstStyle/>
          <a:p>
            <a:pPr algn="just"/>
            <a:r>
              <a:rPr lang="en-US" sz="2000" dirty="0"/>
              <a:t>i</a:t>
            </a:r>
            <a:r>
              <a:rPr lang="en-US" sz="2000" dirty="0" smtClean="0"/>
              <a:t>s concerned with </a:t>
            </a:r>
            <a:r>
              <a:rPr lang="en-US" sz="2000" b="1" dirty="0" smtClean="0"/>
              <a:t>culture </a:t>
            </a:r>
            <a:r>
              <a:rPr lang="en-US" sz="2000" b="1" dirty="0"/>
              <a:t>and </a:t>
            </a:r>
            <a:r>
              <a:rPr lang="en-US" sz="2000" b="1" dirty="0" smtClean="0"/>
              <a:t>language </a:t>
            </a:r>
            <a:r>
              <a:rPr lang="en-US" sz="2000" dirty="0" smtClean="0"/>
              <a:t>along </a:t>
            </a:r>
            <a:r>
              <a:rPr lang="en-US" sz="2000" dirty="0"/>
              <a:t>with </a:t>
            </a:r>
            <a:r>
              <a:rPr lang="en-US" sz="2000" b="1" dirty="0"/>
              <a:t>classroom applications of culture</a:t>
            </a:r>
            <a:r>
              <a:rPr lang="en-US" sz="2000" dirty="0"/>
              <a:t> </a:t>
            </a:r>
            <a:r>
              <a:rPr lang="en-US" sz="2000" dirty="0" smtClean="0"/>
              <a:t>in </a:t>
            </a:r>
            <a:r>
              <a:rPr lang="en-US" sz="2000" dirty="0"/>
              <a:t>addition to ELT </a:t>
            </a:r>
            <a:r>
              <a:rPr lang="en-US" sz="2000" u="sng" dirty="0"/>
              <a:t>from an intercultural perspective. </a:t>
            </a:r>
          </a:p>
          <a:p>
            <a:r>
              <a:rPr lang="en-US" sz="2000" dirty="0"/>
              <a:t>i</a:t>
            </a:r>
            <a:r>
              <a:rPr lang="en-US" sz="2000" dirty="0" smtClean="0"/>
              <a:t>s an </a:t>
            </a:r>
            <a:r>
              <a:rPr lang="en-US" sz="2000" dirty="0"/>
              <a:t>attempt to </a:t>
            </a:r>
            <a:r>
              <a:rPr lang="en-US" sz="2000" b="1" dirty="0"/>
              <a:t>address</a:t>
            </a:r>
            <a:r>
              <a:rPr lang="en-US" sz="2000" dirty="0"/>
              <a:t> and </a:t>
            </a:r>
            <a:r>
              <a:rPr lang="en-US" sz="2000" b="1" dirty="0"/>
              <a:t>reanalyze</a:t>
            </a:r>
            <a:r>
              <a:rPr lang="en-US" sz="2000" dirty="0"/>
              <a:t> the issue of </a:t>
            </a:r>
            <a:r>
              <a:rPr lang="en-US" sz="2000" b="1" dirty="0"/>
              <a:t>culture, language teaching and learning </a:t>
            </a:r>
            <a:r>
              <a:rPr lang="en-US" sz="2000" dirty="0"/>
              <a:t>by highlighting </a:t>
            </a:r>
            <a:r>
              <a:rPr lang="en-US" sz="2000" u="sng" dirty="0"/>
              <a:t>how cultural factors might have an impact on second language learning and </a:t>
            </a:r>
            <a:r>
              <a:rPr lang="en-US" sz="2000" u="sng" dirty="0" smtClean="0"/>
              <a:t>teaching</a:t>
            </a:r>
            <a:r>
              <a:rPr lang="en-US" sz="2000" dirty="0" smtClean="0"/>
              <a:t>.</a:t>
            </a:r>
          </a:p>
          <a:p>
            <a:r>
              <a:rPr lang="en-US" sz="2000" dirty="0" smtClean="0"/>
              <a:t>attempts </a:t>
            </a:r>
            <a:r>
              <a:rPr lang="en-US" sz="2000" dirty="0"/>
              <a:t>to give a comprehensive account of teaching culture in English language learning classrooms and to open up an issue that needs to be </a:t>
            </a:r>
            <a:r>
              <a:rPr lang="en-US" sz="2000" dirty="0" smtClean="0"/>
              <a:t>highlighted: </a:t>
            </a:r>
            <a:r>
              <a:rPr lang="en-US" sz="1800" dirty="0"/>
              <a:t>, </a:t>
            </a:r>
            <a:r>
              <a:rPr lang="en-US" sz="2400" b="1" dirty="0" smtClean="0"/>
              <a:t>INTEGRATING FOREIGN LANGUAGE TEACHING WITH THE LOCAL CULTURE </a:t>
            </a:r>
            <a:endParaRPr lang="en-US" sz="2800" b="1" u="sng" dirty="0" smtClean="0"/>
          </a:p>
          <a:p>
            <a:endParaRPr lang="en-US" dirty="0"/>
          </a:p>
        </p:txBody>
      </p:sp>
      <p:sp>
        <p:nvSpPr>
          <p:cNvPr id="8" name="TextBox 7"/>
          <p:cNvSpPr txBox="1"/>
          <p:nvPr/>
        </p:nvSpPr>
        <p:spPr>
          <a:xfrm>
            <a:off x="1508125" y="1984375"/>
            <a:ext cx="1957161" cy="369332"/>
          </a:xfrm>
          <a:prstGeom prst="rect">
            <a:avLst/>
          </a:prstGeom>
          <a:noFill/>
        </p:spPr>
        <p:txBody>
          <a:bodyPr wrap="none" rtlCol="0">
            <a:spAutoFit/>
          </a:bodyPr>
          <a:lstStyle/>
          <a:p>
            <a:r>
              <a:rPr lang="en-US" dirty="0" smtClean="0"/>
              <a:t>This study thus…</a:t>
            </a:r>
            <a:endParaRPr lang="en-US" dirty="0"/>
          </a:p>
        </p:txBody>
      </p:sp>
    </p:spTree>
    <p:extLst>
      <p:ext uri="{BB962C8B-B14F-4D97-AF65-F5344CB8AC3E}">
        <p14:creationId xmlns:p14="http://schemas.microsoft.com/office/powerpoint/2010/main" val="243961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Effect transition="in" filter="fade">
                                      <p:cBhvr>
                                        <p:cTn id="14" dur="1000"/>
                                        <p:tgtEl>
                                          <p:spTgt spid="7">
                                            <p:txEl>
                                              <p:pRg st="1" end="1"/>
                                            </p:txEl>
                                          </p:spTgt>
                                        </p:tgtEl>
                                      </p:cBhvr>
                                    </p:animEffect>
                                    <p:anim calcmode="lin" valueType="num">
                                      <p:cBhvr>
                                        <p:cTn id="1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fade">
                                      <p:cBhvr>
                                        <p:cTn id="21" dur="1000"/>
                                        <p:tgtEl>
                                          <p:spTgt spid="7">
                                            <p:txEl>
                                              <p:pRg st="2" end="2"/>
                                            </p:txEl>
                                          </p:spTgt>
                                        </p:tgtEl>
                                      </p:cBhvr>
                                    </p:animEffect>
                                    <p:anim calcmode="lin" valueType="num">
                                      <p:cBhvr>
                                        <p:cTn id="22"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ppt_w</p:attrName>
                                        </p:attrNameLst>
                                      </p:cBhvr>
                                      <p:tavLst>
                                        <p:tav tm="0">
                                          <p:val>
                                            <p:fltVal val="0"/>
                                          </p:val>
                                        </p:tav>
                                        <p:tav tm="100000">
                                          <p:val>
                                            <p:strVal val="#ppt_w"/>
                                          </p:val>
                                        </p:tav>
                                      </p:tavLst>
                                    </p:anim>
                                    <p:anim calcmode="lin" valueType="num">
                                      <p:cBhvr>
                                        <p:cTn id="29" dur="1000" fill="hold"/>
                                        <p:tgtEl>
                                          <p:spTgt spid="6"/>
                                        </p:tgtEl>
                                        <p:attrNameLst>
                                          <p:attrName>ppt_h</p:attrName>
                                        </p:attrNameLst>
                                      </p:cBhvr>
                                      <p:tavLst>
                                        <p:tav tm="0">
                                          <p:val>
                                            <p:fltVal val="0"/>
                                          </p:val>
                                        </p:tav>
                                        <p:tav tm="100000">
                                          <p:val>
                                            <p:strVal val="#ppt_h"/>
                                          </p:val>
                                        </p:tav>
                                      </p:tavLst>
                                    </p:anim>
                                    <p:anim calcmode="lin" valueType="num">
                                      <p:cBhvr>
                                        <p:cTn id="30" dur="1000" fill="hold"/>
                                        <p:tgtEl>
                                          <p:spTgt spid="6"/>
                                        </p:tgtEl>
                                        <p:attrNameLst>
                                          <p:attrName>style.rotation</p:attrName>
                                        </p:attrNameLst>
                                      </p:cBhvr>
                                      <p:tavLst>
                                        <p:tav tm="0">
                                          <p:val>
                                            <p:fltVal val="90"/>
                                          </p:val>
                                        </p:tav>
                                        <p:tav tm="100000">
                                          <p:val>
                                            <p:fltVal val="0"/>
                                          </p:val>
                                        </p:tav>
                                      </p:tavLst>
                                    </p:anim>
                                    <p:animEffect transition="in" filter="fade">
                                      <p:cBhvr>
                                        <p:cTn id="3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Significance of the Research</a:t>
            </a:r>
          </a:p>
        </p:txBody>
      </p:sp>
      <p:sp>
        <p:nvSpPr>
          <p:cNvPr id="3" name="Content Placeholder 2"/>
          <p:cNvSpPr>
            <a:spLocks noGrp="1"/>
          </p:cNvSpPr>
          <p:nvPr>
            <p:ph idx="1"/>
          </p:nvPr>
        </p:nvSpPr>
        <p:spPr/>
        <p:txBody>
          <a:bodyPr>
            <a:normAutofit fontScale="85000" lnSpcReduction="20000"/>
          </a:bodyPr>
          <a:lstStyle/>
          <a:p>
            <a:r>
              <a:rPr lang="en-US" dirty="0" smtClean="0"/>
              <a:t>There </a:t>
            </a:r>
            <a:r>
              <a:rPr lang="en-US" dirty="0"/>
              <a:t>are only a few </a:t>
            </a:r>
            <a:r>
              <a:rPr lang="en-US" dirty="0" smtClean="0"/>
              <a:t>studies </a:t>
            </a:r>
            <a:r>
              <a:rPr lang="en-US" dirty="0"/>
              <a:t>that combine students’ opinions and preferences for local, target </a:t>
            </a:r>
            <a:r>
              <a:rPr lang="en-US" dirty="0" smtClean="0"/>
              <a:t>and </a:t>
            </a:r>
            <a:r>
              <a:rPr lang="en-US" dirty="0"/>
              <a:t>international culture. </a:t>
            </a:r>
            <a:endParaRPr lang="en-US" dirty="0" smtClean="0"/>
          </a:p>
          <a:p>
            <a:r>
              <a:rPr lang="en-US" dirty="0" smtClean="0"/>
              <a:t>However</a:t>
            </a:r>
            <a:r>
              <a:rPr lang="en-US" dirty="0"/>
              <a:t>, most of the previous studies do not take into account </a:t>
            </a:r>
            <a:r>
              <a:rPr lang="en-US" b="1" dirty="0"/>
              <a:t>an experimental study </a:t>
            </a:r>
            <a:r>
              <a:rPr lang="en-US" dirty="0"/>
              <a:t>that would present the findings of the effects of the </a:t>
            </a:r>
            <a:r>
              <a:rPr lang="en-US" b="1" dirty="0" smtClean="0"/>
              <a:t>reading and writing skills</a:t>
            </a:r>
            <a:r>
              <a:rPr lang="en-US" dirty="0" smtClean="0"/>
              <a:t>’ instruction </a:t>
            </a:r>
            <a:r>
              <a:rPr lang="en-US" dirty="0"/>
              <a:t>by integrating the local culture and the target language. </a:t>
            </a:r>
            <a:endParaRPr lang="en-US" dirty="0" smtClean="0"/>
          </a:p>
          <a:p>
            <a:r>
              <a:rPr lang="en-US" dirty="0"/>
              <a:t>Therefore, this study will contribute to the field of English Language Teaching by proposing certain ideas for materials development and production in </a:t>
            </a:r>
            <a:r>
              <a:rPr lang="en-US" dirty="0" smtClean="0"/>
              <a:t>ELT.</a:t>
            </a:r>
            <a:endParaRPr lang="en-US" dirty="0"/>
          </a:p>
        </p:txBody>
      </p:sp>
    </p:spTree>
    <p:extLst>
      <p:ext uri="{BB962C8B-B14F-4D97-AF65-F5344CB8AC3E}">
        <p14:creationId xmlns:p14="http://schemas.microsoft.com/office/powerpoint/2010/main" val="569533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dissolve">
                                      <p:cBhvr>
                                        <p:cTn id="1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Hypotheses of the Research</a:t>
            </a:r>
            <a:endParaRPr lang="en-US" dirty="0"/>
          </a:p>
        </p:txBody>
      </p:sp>
      <p:sp>
        <p:nvSpPr>
          <p:cNvPr id="3" name="Content Placeholder 2"/>
          <p:cNvSpPr>
            <a:spLocks noGrp="1"/>
          </p:cNvSpPr>
          <p:nvPr>
            <p:ph idx="1"/>
          </p:nvPr>
        </p:nvSpPr>
        <p:spPr>
          <a:xfrm>
            <a:off x="1097280" y="2084293"/>
            <a:ext cx="6949440" cy="4376831"/>
          </a:xfrm>
        </p:spPr>
        <p:txBody>
          <a:bodyPr>
            <a:normAutofit fontScale="70000" lnSpcReduction="20000"/>
          </a:bodyPr>
          <a:lstStyle/>
          <a:p>
            <a:pPr lvl="0"/>
            <a:r>
              <a:rPr lang="en-US" dirty="0" smtClean="0"/>
              <a:t>Courses </a:t>
            </a:r>
            <a:r>
              <a:rPr lang="en-US" dirty="0"/>
              <a:t>that involve elements of local culture are more interesting and attractive for the intended audience and students will have more elements to relate to while learning a second language. </a:t>
            </a:r>
          </a:p>
          <a:p>
            <a:pPr lvl="0"/>
            <a:r>
              <a:rPr lang="en-US" dirty="0"/>
              <a:t>If learners are taught with a language curriculum that is relevant to the local linguistic ecology, there might be a difference between their proficiency levels and the levels of those who are taught with the culture of inner cycle countries.</a:t>
            </a:r>
          </a:p>
          <a:p>
            <a:pPr lvl="0"/>
            <a:r>
              <a:rPr lang="en-US" dirty="0"/>
              <a:t>The academic success of the learners that are taught English as an international language in a way that respects the local culture of learning is much higher and students are able to learn locally yet think globally. </a:t>
            </a:r>
          </a:p>
          <a:p>
            <a:endParaRPr lang="en-US" dirty="0"/>
          </a:p>
        </p:txBody>
      </p:sp>
    </p:spTree>
    <p:extLst>
      <p:ext uri="{BB962C8B-B14F-4D97-AF65-F5344CB8AC3E}">
        <p14:creationId xmlns:p14="http://schemas.microsoft.com/office/powerpoint/2010/main" val="3174940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6012" y="2507664"/>
            <a:ext cx="6938963" cy="1582271"/>
          </a:xfrm>
        </p:spPr>
        <p:txBody>
          <a:bodyPr>
            <a:normAutofit/>
          </a:bodyPr>
          <a:lstStyle/>
          <a:p>
            <a:r>
              <a:rPr lang="en-US" dirty="0" smtClean="0"/>
              <a:t>2. Methodology</a:t>
            </a:r>
            <a:endParaRPr lang="en-US" dirty="0"/>
          </a:p>
        </p:txBody>
      </p:sp>
      <p:sp>
        <p:nvSpPr>
          <p:cNvPr id="3" name="Subtitle 2"/>
          <p:cNvSpPr>
            <a:spLocks noGrp="1"/>
          </p:cNvSpPr>
          <p:nvPr>
            <p:ph type="subTitle" idx="1"/>
          </p:nvPr>
        </p:nvSpPr>
        <p:spPr>
          <a:xfrm>
            <a:off x="1116012" y="5144598"/>
            <a:ext cx="6938961" cy="1143000"/>
          </a:xfrm>
        </p:spPr>
        <p:txBody>
          <a:bodyPr/>
          <a:lstStyle/>
          <a:p>
            <a:r>
              <a:rPr lang="en-US" dirty="0" smtClean="0"/>
              <a:t>How did </a:t>
            </a:r>
            <a:r>
              <a:rPr lang="tr-TR" dirty="0" err="1" smtClean="0"/>
              <a:t>we</a:t>
            </a:r>
            <a:r>
              <a:rPr lang="en-US" dirty="0" smtClean="0"/>
              <a:t> find the answers to </a:t>
            </a:r>
            <a:r>
              <a:rPr lang="tr-TR" dirty="0" err="1" smtClean="0"/>
              <a:t>our</a:t>
            </a:r>
            <a:r>
              <a:rPr lang="en-US" dirty="0" smtClean="0"/>
              <a:t> research questions?</a:t>
            </a:r>
            <a:endParaRPr lang="en-US" dirty="0"/>
          </a:p>
        </p:txBody>
      </p:sp>
    </p:spTree>
    <p:extLst>
      <p:ext uri="{BB962C8B-B14F-4D97-AF65-F5344CB8AC3E}">
        <p14:creationId xmlns:p14="http://schemas.microsoft.com/office/powerpoint/2010/main" val="4938259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6-08 at 12.17.15.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859692"/>
            <a:ext cx="9144000" cy="5998308"/>
          </a:xfrm>
          <a:prstGeom prst="rect">
            <a:avLst/>
          </a:prstGeom>
        </p:spPr>
      </p:pic>
      <p:sp>
        <p:nvSpPr>
          <p:cNvPr id="3" name="TextBox 2"/>
          <p:cNvSpPr txBox="1"/>
          <p:nvPr/>
        </p:nvSpPr>
        <p:spPr>
          <a:xfrm>
            <a:off x="2540155" y="245128"/>
            <a:ext cx="4455066" cy="646331"/>
          </a:xfrm>
          <a:prstGeom prst="rect">
            <a:avLst/>
          </a:prstGeom>
          <a:noFill/>
        </p:spPr>
        <p:txBody>
          <a:bodyPr wrap="none" rtlCol="0">
            <a:spAutoFit/>
          </a:bodyPr>
          <a:lstStyle/>
          <a:p>
            <a:r>
              <a:rPr lang="en-US" sz="3600" b="1" dirty="0" smtClean="0"/>
              <a:t>Design of the Study</a:t>
            </a:r>
            <a:endParaRPr lang="en-US" sz="3600" b="1" dirty="0"/>
          </a:p>
        </p:txBody>
      </p:sp>
    </p:spTree>
    <p:extLst>
      <p:ext uri="{BB962C8B-B14F-4D97-AF65-F5344CB8AC3E}">
        <p14:creationId xmlns:p14="http://schemas.microsoft.com/office/powerpoint/2010/main" val="5765831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a:t>
            </a:r>
            <a:endParaRPr lang="en-US" dirty="0"/>
          </a:p>
        </p:txBody>
      </p:sp>
      <p:sp>
        <p:nvSpPr>
          <p:cNvPr id="3" name="Content Placeholder 2"/>
          <p:cNvSpPr>
            <a:spLocks noGrp="1"/>
          </p:cNvSpPr>
          <p:nvPr>
            <p:ph idx="1"/>
          </p:nvPr>
        </p:nvSpPr>
        <p:spPr>
          <a:xfrm>
            <a:off x="1097279" y="2084293"/>
            <a:ext cx="7388647" cy="2582757"/>
          </a:xfrm>
        </p:spPr>
        <p:txBody>
          <a:bodyPr>
            <a:normAutofit fontScale="77500" lnSpcReduction="20000"/>
          </a:bodyPr>
          <a:lstStyle/>
          <a:p>
            <a:pPr algn="ctr"/>
            <a:r>
              <a:rPr lang="en-US" sz="2900" dirty="0" smtClean="0"/>
              <a:t>A true experimental design: </a:t>
            </a:r>
          </a:p>
          <a:p>
            <a:pPr algn="ctr"/>
            <a:r>
              <a:rPr lang="en-US" sz="2900" dirty="0" smtClean="0"/>
              <a:t>One control group</a:t>
            </a:r>
          </a:p>
          <a:p>
            <a:pPr algn="ctr"/>
            <a:r>
              <a:rPr lang="en-US" sz="2900" dirty="0" smtClean="0"/>
              <a:t>One experimental group </a:t>
            </a:r>
          </a:p>
          <a:p>
            <a:pPr algn="ctr"/>
            <a:r>
              <a:rPr lang="en-US" sz="2900" dirty="0" smtClean="0"/>
              <a:t>Random allocation to control and experimental groups</a:t>
            </a:r>
          </a:p>
          <a:p>
            <a:pPr algn="ctr"/>
            <a:r>
              <a:rPr lang="en-US" sz="2900" dirty="0" smtClean="0"/>
              <a:t>Pre-test to ensure parity </a:t>
            </a:r>
          </a:p>
          <a:p>
            <a:pPr algn="ctr"/>
            <a:r>
              <a:rPr lang="en-US" sz="2900" dirty="0" smtClean="0"/>
              <a:t>Post-test to see the effects on the development variable</a:t>
            </a:r>
          </a:p>
          <a:p>
            <a:pPr algn="ctr"/>
            <a:endParaRPr lang="en-US" dirty="0" smtClean="0"/>
          </a:p>
          <a:p>
            <a:pPr algn="ctr"/>
            <a:endParaRPr lang="en-US" dirty="0"/>
          </a:p>
        </p:txBody>
      </p:sp>
      <p:sp>
        <p:nvSpPr>
          <p:cNvPr id="4" name="TextBox 3"/>
          <p:cNvSpPr txBox="1"/>
          <p:nvPr/>
        </p:nvSpPr>
        <p:spPr>
          <a:xfrm>
            <a:off x="4992115" y="2933670"/>
            <a:ext cx="184666" cy="369332"/>
          </a:xfrm>
          <a:prstGeom prst="rect">
            <a:avLst/>
          </a:prstGeom>
          <a:noFill/>
        </p:spPr>
        <p:txBody>
          <a:bodyPr wrap="none" rtlCol="0">
            <a:spAutoFit/>
          </a:bodyPr>
          <a:lstStyle/>
          <a:p>
            <a:endParaRPr lang="en-US" dirty="0"/>
          </a:p>
        </p:txBody>
      </p:sp>
      <p:pic>
        <p:nvPicPr>
          <p:cNvPr id="6" name="Picture 5" descr="Screen Shot 2015-06-07 at 12.43.02.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20436" y="4791215"/>
            <a:ext cx="5390831" cy="1539029"/>
          </a:xfrm>
          <a:prstGeom prst="rect">
            <a:avLst/>
          </a:prstGeom>
        </p:spPr>
      </p:pic>
      <p:sp>
        <p:nvSpPr>
          <p:cNvPr id="5" name="TextBox 4"/>
          <p:cNvSpPr txBox="1"/>
          <p:nvPr/>
        </p:nvSpPr>
        <p:spPr>
          <a:xfrm>
            <a:off x="6461085" y="5157134"/>
            <a:ext cx="2455954" cy="923330"/>
          </a:xfrm>
          <a:prstGeom prst="rect">
            <a:avLst/>
          </a:prstGeom>
          <a:noFill/>
        </p:spPr>
        <p:txBody>
          <a:bodyPr wrap="square" rtlCol="0">
            <a:spAutoFit/>
          </a:bodyPr>
          <a:lstStyle/>
          <a:p>
            <a:pPr marL="285750" indent="-285750" algn="ctr">
              <a:buFont typeface="Arial"/>
              <a:buChar char="•"/>
            </a:pPr>
            <a:r>
              <a:rPr lang="en-US" i="1" dirty="0" smtClean="0"/>
              <a:t>Convenience</a:t>
            </a:r>
            <a:r>
              <a:rPr lang="en-US" dirty="0" smtClean="0"/>
              <a:t> Sampling</a:t>
            </a:r>
          </a:p>
          <a:p>
            <a:pPr marL="285750" indent="-285750">
              <a:buFont typeface="Arial"/>
              <a:buChar char="•"/>
            </a:pPr>
            <a:r>
              <a:rPr lang="en-US" dirty="0" smtClean="0"/>
              <a:t>Case study</a:t>
            </a:r>
            <a:endParaRPr lang="en-US" dirty="0"/>
          </a:p>
        </p:txBody>
      </p:sp>
    </p:spTree>
    <p:extLst>
      <p:ext uri="{BB962C8B-B14F-4D97-AF65-F5344CB8AC3E}">
        <p14:creationId xmlns:p14="http://schemas.microsoft.com/office/powerpoint/2010/main" val="2620606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horizontal)">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trips(down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Participants </a:t>
            </a:r>
            <a:endParaRPr lang="en-US" dirty="0"/>
          </a:p>
        </p:txBody>
      </p:sp>
      <p:sp>
        <p:nvSpPr>
          <p:cNvPr id="8" name="TextBox 7"/>
          <p:cNvSpPr txBox="1"/>
          <p:nvPr/>
        </p:nvSpPr>
        <p:spPr>
          <a:xfrm>
            <a:off x="3919588" y="3895585"/>
            <a:ext cx="1205453" cy="400110"/>
          </a:xfrm>
          <a:prstGeom prst="rect">
            <a:avLst/>
          </a:prstGeom>
          <a:noFill/>
        </p:spPr>
        <p:txBody>
          <a:bodyPr wrap="none" rtlCol="0">
            <a:spAutoFit/>
          </a:bodyPr>
          <a:lstStyle/>
          <a:p>
            <a:r>
              <a:rPr lang="en-US" sz="2000" b="1" dirty="0" smtClean="0"/>
              <a:t>Gender:</a:t>
            </a:r>
            <a:endParaRPr lang="en-US" sz="2000" b="1" dirty="0"/>
          </a:p>
        </p:txBody>
      </p:sp>
      <p:graphicFrame>
        <p:nvGraphicFramePr>
          <p:cNvPr id="9" name="Table 8"/>
          <p:cNvGraphicFramePr>
            <a:graphicFrameLocks noGrp="1"/>
          </p:cNvGraphicFramePr>
          <p:nvPr>
            <p:extLst>
              <p:ext uri="{D42A27DB-BD31-4B8C-83A1-F6EECF244321}">
                <p14:modId xmlns:p14="http://schemas.microsoft.com/office/powerpoint/2010/main" val="970709626"/>
              </p:ext>
            </p:extLst>
          </p:nvPr>
        </p:nvGraphicFramePr>
        <p:xfrm>
          <a:off x="1513126" y="4295695"/>
          <a:ext cx="6096000" cy="74168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r>
                        <a:rPr lang="en-US" dirty="0" smtClean="0"/>
                        <a:t>Control group</a:t>
                      </a:r>
                      <a:endParaRPr lang="en-US" dirty="0"/>
                    </a:p>
                  </a:txBody>
                  <a:tcPr/>
                </a:tc>
                <a:tc>
                  <a:txBody>
                    <a:bodyPr/>
                    <a:lstStyle/>
                    <a:p>
                      <a:r>
                        <a:rPr lang="en-US" dirty="0" smtClean="0"/>
                        <a:t>Female</a:t>
                      </a:r>
                      <a:endParaRPr lang="en-US" dirty="0"/>
                    </a:p>
                  </a:txBody>
                  <a:tcPr/>
                </a:tc>
                <a:tc>
                  <a:txBody>
                    <a:bodyPr/>
                    <a:lstStyle/>
                    <a:p>
                      <a:r>
                        <a:rPr lang="en-US" dirty="0" smtClean="0"/>
                        <a:t>Male </a:t>
                      </a:r>
                      <a:endParaRPr lang="en-US" dirty="0"/>
                    </a:p>
                  </a:txBody>
                  <a:tcPr/>
                </a:tc>
                <a:extLst>
                  <a:ext uri="{0D108BD9-81ED-4DB2-BD59-A6C34878D82A}">
                    <a16:rowId xmlns:a16="http://schemas.microsoft.com/office/drawing/2014/main" val="10000"/>
                  </a:ext>
                </a:extLst>
              </a:tr>
              <a:tr h="370840">
                <a:tc>
                  <a:txBody>
                    <a:bodyPr/>
                    <a:lstStyle/>
                    <a:p>
                      <a:r>
                        <a:rPr lang="en-US" dirty="0" smtClean="0"/>
                        <a:t>18</a:t>
                      </a:r>
                      <a:endParaRPr lang="en-US" dirty="0"/>
                    </a:p>
                  </a:txBody>
                  <a:tcPr/>
                </a:tc>
                <a:tc>
                  <a:txBody>
                    <a:bodyPr/>
                    <a:lstStyle/>
                    <a:p>
                      <a:r>
                        <a:rPr lang="en-US" dirty="0" smtClean="0"/>
                        <a:t>7</a:t>
                      </a:r>
                      <a:endParaRPr lang="en-US" dirty="0"/>
                    </a:p>
                  </a:txBody>
                  <a:tcPr/>
                </a:tc>
                <a:tc>
                  <a:txBody>
                    <a:bodyPr/>
                    <a:lstStyle/>
                    <a:p>
                      <a:r>
                        <a:rPr lang="en-US" dirty="0" smtClean="0"/>
                        <a:t>11</a:t>
                      </a:r>
                      <a:endParaRPr lang="en-US" dirty="0"/>
                    </a:p>
                  </a:txBody>
                  <a:tcPr/>
                </a:tc>
                <a:extLst>
                  <a:ext uri="{0D108BD9-81ED-4DB2-BD59-A6C34878D82A}">
                    <a16:rowId xmlns:a16="http://schemas.microsoft.com/office/drawing/2014/main" val="10001"/>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081608547"/>
              </p:ext>
            </p:extLst>
          </p:nvPr>
        </p:nvGraphicFramePr>
        <p:xfrm>
          <a:off x="1513126" y="5037375"/>
          <a:ext cx="6096000" cy="10109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r>
                        <a:rPr lang="en-US" dirty="0" smtClean="0"/>
                        <a:t>Experimental group</a:t>
                      </a:r>
                      <a:endParaRPr lang="en-US" dirty="0"/>
                    </a:p>
                  </a:txBody>
                  <a:tcPr/>
                </a:tc>
                <a:tc>
                  <a:txBody>
                    <a:bodyPr/>
                    <a:lstStyle/>
                    <a:p>
                      <a:r>
                        <a:rPr lang="en-US" dirty="0" smtClean="0"/>
                        <a:t>Female</a:t>
                      </a:r>
                      <a:endParaRPr lang="en-US" dirty="0"/>
                    </a:p>
                  </a:txBody>
                  <a:tcPr/>
                </a:tc>
                <a:tc>
                  <a:txBody>
                    <a:bodyPr/>
                    <a:lstStyle/>
                    <a:p>
                      <a:r>
                        <a:rPr lang="en-US" dirty="0" smtClean="0"/>
                        <a:t>Male</a:t>
                      </a:r>
                      <a:endParaRPr lang="en-US" dirty="0"/>
                    </a:p>
                  </a:txBody>
                  <a:tcPr/>
                </a:tc>
                <a:extLst>
                  <a:ext uri="{0D108BD9-81ED-4DB2-BD59-A6C34878D82A}">
                    <a16:rowId xmlns:a16="http://schemas.microsoft.com/office/drawing/2014/main" val="10000"/>
                  </a:ext>
                </a:extLst>
              </a:tr>
              <a:tr h="370840">
                <a:tc>
                  <a:txBody>
                    <a:bodyPr/>
                    <a:lstStyle/>
                    <a:p>
                      <a:r>
                        <a:rPr lang="en-US" dirty="0" smtClean="0"/>
                        <a:t>18</a:t>
                      </a:r>
                      <a:endParaRPr lang="en-US" dirty="0"/>
                    </a:p>
                  </a:txBody>
                  <a:tcPr/>
                </a:tc>
                <a:tc>
                  <a:txBody>
                    <a:bodyPr/>
                    <a:lstStyle/>
                    <a:p>
                      <a:r>
                        <a:rPr lang="en-US" dirty="0" smtClean="0"/>
                        <a:t>9</a:t>
                      </a:r>
                      <a:endParaRPr lang="en-US" dirty="0"/>
                    </a:p>
                  </a:txBody>
                  <a:tcPr/>
                </a:tc>
                <a:tc>
                  <a:txBody>
                    <a:bodyPr/>
                    <a:lstStyle/>
                    <a:p>
                      <a:r>
                        <a:rPr lang="en-US" dirty="0" smtClean="0"/>
                        <a:t>9</a:t>
                      </a:r>
                      <a:endParaRPr lang="en-US" dirty="0"/>
                    </a:p>
                  </a:txBody>
                  <a:tcPr/>
                </a:tc>
                <a:extLst>
                  <a:ext uri="{0D108BD9-81ED-4DB2-BD59-A6C34878D82A}">
                    <a16:rowId xmlns:a16="http://schemas.microsoft.com/office/drawing/2014/main" val="10001"/>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131404757"/>
              </p:ext>
            </p:extLst>
          </p:nvPr>
        </p:nvGraphicFramePr>
        <p:xfrm>
          <a:off x="1513126" y="2233950"/>
          <a:ext cx="6096000" cy="14833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endParaRPr lang="en-US" dirty="0"/>
                    </a:p>
                  </a:txBody>
                  <a:tcPr/>
                </a:tc>
                <a:tc>
                  <a:txBody>
                    <a:bodyPr/>
                    <a:lstStyle/>
                    <a:p>
                      <a:r>
                        <a:rPr lang="en-US" dirty="0" smtClean="0"/>
                        <a:t>Number of Students</a:t>
                      </a:r>
                      <a:endParaRPr lang="en-US" dirty="0"/>
                    </a:p>
                  </a:txBody>
                  <a:tcPr/>
                </a:tc>
                <a:extLst>
                  <a:ext uri="{0D108BD9-81ED-4DB2-BD59-A6C34878D82A}">
                    <a16:rowId xmlns:a16="http://schemas.microsoft.com/office/drawing/2014/main" val="10000"/>
                  </a:ext>
                </a:extLst>
              </a:tr>
              <a:tr h="370840">
                <a:tc>
                  <a:txBody>
                    <a:bodyPr/>
                    <a:lstStyle/>
                    <a:p>
                      <a:r>
                        <a:rPr lang="en-US" dirty="0" smtClean="0"/>
                        <a:t>Control</a:t>
                      </a:r>
                      <a:endParaRPr lang="en-US" dirty="0"/>
                    </a:p>
                  </a:txBody>
                  <a:tcPr/>
                </a:tc>
                <a:tc>
                  <a:txBody>
                    <a:bodyPr/>
                    <a:lstStyle/>
                    <a:p>
                      <a:r>
                        <a:rPr lang="en-US" dirty="0" smtClean="0"/>
                        <a:t>18</a:t>
                      </a:r>
                      <a:endParaRPr lang="en-US" dirty="0"/>
                    </a:p>
                  </a:txBody>
                  <a:tcPr/>
                </a:tc>
                <a:extLst>
                  <a:ext uri="{0D108BD9-81ED-4DB2-BD59-A6C34878D82A}">
                    <a16:rowId xmlns:a16="http://schemas.microsoft.com/office/drawing/2014/main" val="10001"/>
                  </a:ext>
                </a:extLst>
              </a:tr>
              <a:tr h="370840">
                <a:tc>
                  <a:txBody>
                    <a:bodyPr/>
                    <a:lstStyle/>
                    <a:p>
                      <a:r>
                        <a:rPr lang="en-US" dirty="0" smtClean="0"/>
                        <a:t>Experimental</a:t>
                      </a:r>
                      <a:endParaRPr lang="en-US" dirty="0"/>
                    </a:p>
                  </a:txBody>
                  <a:tcPr/>
                </a:tc>
                <a:tc>
                  <a:txBody>
                    <a:bodyPr/>
                    <a:lstStyle/>
                    <a:p>
                      <a:r>
                        <a:rPr lang="en-US" dirty="0" smtClean="0"/>
                        <a:t>18</a:t>
                      </a:r>
                      <a:endParaRPr lang="en-US" dirty="0"/>
                    </a:p>
                  </a:txBody>
                  <a:tcPr/>
                </a:tc>
                <a:extLst>
                  <a:ext uri="{0D108BD9-81ED-4DB2-BD59-A6C34878D82A}">
                    <a16:rowId xmlns:a16="http://schemas.microsoft.com/office/drawing/2014/main" val="10002"/>
                  </a:ext>
                </a:extLst>
              </a:tr>
              <a:tr h="370840">
                <a:tc>
                  <a:txBody>
                    <a:bodyPr/>
                    <a:lstStyle/>
                    <a:p>
                      <a:r>
                        <a:rPr lang="en-US" dirty="0" smtClean="0"/>
                        <a:t>Total</a:t>
                      </a:r>
                      <a:endParaRPr lang="en-US" dirty="0"/>
                    </a:p>
                  </a:txBody>
                  <a:tcPr/>
                </a:tc>
                <a:tc>
                  <a:txBody>
                    <a:bodyPr/>
                    <a:lstStyle/>
                    <a:p>
                      <a:r>
                        <a:rPr lang="en-US" dirty="0" smtClean="0"/>
                        <a:t>36</a:t>
                      </a:r>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1862703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Length of Time for Studying English</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78466759"/>
              </p:ext>
            </p:extLst>
          </p:nvPr>
        </p:nvGraphicFramePr>
        <p:xfrm>
          <a:off x="1096963" y="2084388"/>
          <a:ext cx="7246937" cy="36401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907926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Length of Time for Studying English</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84319805"/>
              </p:ext>
            </p:extLst>
          </p:nvPr>
        </p:nvGraphicFramePr>
        <p:xfrm>
          <a:off x="457200" y="1882775"/>
          <a:ext cx="82296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565514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normAutofit/>
          </a:bodyPr>
          <a:lstStyle/>
          <a:p>
            <a:pPr algn="ctr"/>
            <a:r>
              <a:rPr lang="tr-TR" sz="8800" dirty="0" smtClean="0"/>
              <a:t>OUTLINE</a:t>
            </a:r>
            <a:endParaRPr lang="tr-TR" sz="8800" dirty="0"/>
          </a:p>
        </p:txBody>
      </p:sp>
      <p:sp>
        <p:nvSpPr>
          <p:cNvPr id="3" name="Alt Başlık 2"/>
          <p:cNvSpPr>
            <a:spLocks noGrp="1"/>
          </p:cNvSpPr>
          <p:nvPr>
            <p:ph type="subTitle" idx="1"/>
          </p:nvPr>
        </p:nvSpPr>
        <p:spPr/>
        <p:txBody>
          <a:bodyPr>
            <a:noAutofit/>
          </a:bodyPr>
          <a:lstStyle/>
          <a:p>
            <a:pPr marL="457200" indent="-457200" algn="ctr">
              <a:buFont typeface="Arial" pitchFamily="34" charset="0"/>
              <a:buChar char="•"/>
            </a:pPr>
            <a:r>
              <a:rPr lang="tr-TR" sz="6000" dirty="0" err="1" smtClean="0"/>
              <a:t>Objectives</a:t>
            </a:r>
            <a:endParaRPr lang="tr-TR" sz="6000" dirty="0" smtClean="0"/>
          </a:p>
          <a:p>
            <a:pPr marL="457200" indent="-457200" algn="ctr">
              <a:buFont typeface="Arial" pitchFamily="34" charset="0"/>
              <a:buChar char="•"/>
            </a:pPr>
            <a:r>
              <a:rPr lang="tr-TR" sz="6000" dirty="0" err="1" smtClean="0"/>
              <a:t>Methodology</a:t>
            </a:r>
            <a:endParaRPr lang="tr-TR" sz="6000" dirty="0" smtClean="0"/>
          </a:p>
          <a:p>
            <a:pPr marL="457200" indent="-457200" algn="ctr">
              <a:buFont typeface="Arial" pitchFamily="34" charset="0"/>
              <a:buChar char="•"/>
            </a:pPr>
            <a:r>
              <a:rPr lang="tr-TR" sz="6000" dirty="0" err="1" smtClean="0"/>
              <a:t>Findings</a:t>
            </a:r>
            <a:r>
              <a:rPr lang="tr-TR" sz="6000" dirty="0" smtClean="0"/>
              <a:t> </a:t>
            </a:r>
            <a:endParaRPr lang="tr-TR" sz="6000" dirty="0"/>
          </a:p>
        </p:txBody>
      </p:sp>
    </p:spTree>
    <p:extLst>
      <p:ext uri="{BB962C8B-B14F-4D97-AF65-F5344CB8AC3E}">
        <p14:creationId xmlns:p14="http://schemas.microsoft.com/office/powerpoint/2010/main" val="39047190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p:cNvGraphicFramePr>
            <a:graphicFrameLocks/>
          </p:cNvGraphicFramePr>
          <p:nvPr>
            <p:extLst>
              <p:ext uri="{D42A27DB-BD31-4B8C-83A1-F6EECF244321}">
                <p14:modId xmlns:p14="http://schemas.microsoft.com/office/powerpoint/2010/main" val="1118144849"/>
              </p:ext>
            </p:extLst>
          </p:nvPr>
        </p:nvGraphicFramePr>
        <p:xfrm>
          <a:off x="277843" y="1210385"/>
          <a:ext cx="8494046" cy="5443348"/>
        </p:xfrm>
        <a:graphic>
          <a:graphicData uri="http://schemas.openxmlformats.org/drawingml/2006/table">
            <a:tbl>
              <a:tblPr firstRow="1" bandRow="1">
                <a:tableStyleId>{1E171933-4619-4E11-9A3F-F7608DF75F80}</a:tableStyleId>
              </a:tblPr>
              <a:tblGrid>
                <a:gridCol w="4316483">
                  <a:extLst>
                    <a:ext uri="{9D8B030D-6E8A-4147-A177-3AD203B41FA5}">
                      <a16:colId xmlns:a16="http://schemas.microsoft.com/office/drawing/2014/main" val="20000"/>
                    </a:ext>
                  </a:extLst>
                </a:gridCol>
                <a:gridCol w="4177563">
                  <a:extLst>
                    <a:ext uri="{9D8B030D-6E8A-4147-A177-3AD203B41FA5}">
                      <a16:colId xmlns:a16="http://schemas.microsoft.com/office/drawing/2014/main" val="20001"/>
                    </a:ext>
                  </a:extLst>
                </a:gridCol>
              </a:tblGrid>
              <a:tr h="625663">
                <a:tc>
                  <a:txBody>
                    <a:bodyPr/>
                    <a:lstStyle/>
                    <a:p>
                      <a:pPr algn="ctr"/>
                      <a:r>
                        <a:rPr lang="en-US" sz="2400" dirty="0" smtClean="0"/>
                        <a:t>Quantitative</a:t>
                      </a:r>
                      <a:r>
                        <a:rPr lang="en-US" sz="2400" baseline="0" dirty="0" smtClean="0"/>
                        <a:t> Data</a:t>
                      </a:r>
                      <a:endParaRPr lang="en-US" sz="2400" dirty="0"/>
                    </a:p>
                  </a:txBody>
                  <a:tcPr/>
                </a:tc>
                <a:tc>
                  <a:txBody>
                    <a:bodyPr/>
                    <a:lstStyle/>
                    <a:p>
                      <a:pPr algn="ctr"/>
                      <a:r>
                        <a:rPr lang="en-US" sz="2400" dirty="0" smtClean="0"/>
                        <a:t>Qualitative</a:t>
                      </a:r>
                      <a:r>
                        <a:rPr lang="en-US" sz="2400" baseline="0" dirty="0" smtClean="0"/>
                        <a:t> Data</a:t>
                      </a:r>
                      <a:endParaRPr lang="en-US" sz="2400" dirty="0"/>
                    </a:p>
                  </a:txBody>
                  <a:tcPr/>
                </a:tc>
                <a:extLst>
                  <a:ext uri="{0D108BD9-81ED-4DB2-BD59-A6C34878D82A}">
                    <a16:rowId xmlns:a16="http://schemas.microsoft.com/office/drawing/2014/main" val="10000"/>
                  </a:ext>
                </a:extLst>
              </a:tr>
              <a:tr h="634353">
                <a:tc>
                  <a:txBody>
                    <a:bodyPr/>
                    <a:lstStyle/>
                    <a:p>
                      <a:pPr algn="ctr"/>
                      <a:r>
                        <a:rPr lang="en-US" sz="2400" dirty="0" smtClean="0"/>
                        <a:t>The</a:t>
                      </a:r>
                      <a:r>
                        <a:rPr lang="en-US" sz="2400" baseline="0" dirty="0" smtClean="0"/>
                        <a:t> pre-test</a:t>
                      </a:r>
                      <a:endParaRPr lang="en-US" sz="2400" b="1" dirty="0"/>
                    </a:p>
                  </a:txBody>
                  <a:tcPr/>
                </a:tc>
                <a:tc>
                  <a:txBody>
                    <a:bodyPr/>
                    <a:lstStyle/>
                    <a:p>
                      <a:pPr algn="ctr"/>
                      <a:r>
                        <a:rPr lang="en-US" sz="2400" dirty="0" smtClean="0"/>
                        <a:t>Interviews</a:t>
                      </a:r>
                      <a:endParaRPr lang="en-US" sz="2400" b="1" dirty="0"/>
                    </a:p>
                  </a:txBody>
                  <a:tcPr/>
                </a:tc>
                <a:extLst>
                  <a:ext uri="{0D108BD9-81ED-4DB2-BD59-A6C34878D82A}">
                    <a16:rowId xmlns:a16="http://schemas.microsoft.com/office/drawing/2014/main" val="10001"/>
                  </a:ext>
                </a:extLst>
              </a:tr>
              <a:tr h="634353">
                <a:tc>
                  <a:txBody>
                    <a:bodyPr/>
                    <a:lstStyle/>
                    <a:p>
                      <a:pPr algn="ctr"/>
                      <a:r>
                        <a:rPr lang="en-US" sz="2400" dirty="0" smtClean="0"/>
                        <a:t>The post-test</a:t>
                      </a:r>
                      <a:endParaRPr lang="en-US" sz="2400" b="1" dirty="0"/>
                    </a:p>
                  </a:txBody>
                  <a:tcPr/>
                </a:tc>
                <a:tc>
                  <a:txBody>
                    <a:bodyPr/>
                    <a:lstStyle/>
                    <a:p>
                      <a:pPr algn="ctr"/>
                      <a:endParaRPr lang="en-US" sz="2400" b="1" dirty="0"/>
                    </a:p>
                  </a:txBody>
                  <a:tcPr/>
                </a:tc>
                <a:extLst>
                  <a:ext uri="{0D108BD9-81ED-4DB2-BD59-A6C34878D82A}">
                    <a16:rowId xmlns:a16="http://schemas.microsoft.com/office/drawing/2014/main" val="10002"/>
                  </a:ext>
                </a:extLst>
              </a:tr>
              <a:tr h="789918">
                <a:tc>
                  <a:txBody>
                    <a:bodyPr/>
                    <a:lstStyle/>
                    <a:p>
                      <a:pPr algn="ctr"/>
                      <a:r>
                        <a:rPr lang="en-US" sz="2400" dirty="0" smtClean="0"/>
                        <a:t>Communicative Writing</a:t>
                      </a:r>
                      <a:r>
                        <a:rPr lang="en-US" sz="2400" baseline="0" dirty="0" smtClean="0"/>
                        <a:t> Task</a:t>
                      </a:r>
                      <a:endParaRPr lang="en-US" sz="2400" b="1" dirty="0"/>
                    </a:p>
                  </a:txBody>
                  <a:tcPr/>
                </a:tc>
                <a:tc>
                  <a:txBody>
                    <a:bodyPr/>
                    <a:lstStyle/>
                    <a:p>
                      <a:pPr algn="ctr"/>
                      <a:endParaRPr lang="en-US" sz="2400" b="1"/>
                    </a:p>
                  </a:txBody>
                  <a:tcPr/>
                </a:tc>
                <a:extLst>
                  <a:ext uri="{0D108BD9-81ED-4DB2-BD59-A6C34878D82A}">
                    <a16:rowId xmlns:a16="http://schemas.microsoft.com/office/drawing/2014/main" val="10003"/>
                  </a:ext>
                </a:extLst>
              </a:tr>
              <a:tr h="634353">
                <a:tc>
                  <a:txBody>
                    <a:bodyPr/>
                    <a:lstStyle/>
                    <a:p>
                      <a:pPr algn="ctr"/>
                      <a:r>
                        <a:rPr lang="en-US" sz="2400" dirty="0" smtClean="0"/>
                        <a:t>Opinion</a:t>
                      </a:r>
                      <a:r>
                        <a:rPr lang="en-US" sz="2400" baseline="0" dirty="0" smtClean="0"/>
                        <a:t> questionnaire</a:t>
                      </a:r>
                      <a:endParaRPr lang="en-US" sz="2400" b="1" dirty="0"/>
                    </a:p>
                  </a:txBody>
                  <a:tcPr/>
                </a:tc>
                <a:tc>
                  <a:txBody>
                    <a:bodyPr/>
                    <a:lstStyle/>
                    <a:p>
                      <a:pPr algn="ctr"/>
                      <a:endParaRPr lang="en-US" sz="2400" b="1"/>
                    </a:p>
                  </a:txBody>
                  <a:tcPr/>
                </a:tc>
                <a:extLst>
                  <a:ext uri="{0D108BD9-81ED-4DB2-BD59-A6C34878D82A}">
                    <a16:rowId xmlns:a16="http://schemas.microsoft.com/office/drawing/2014/main" val="10004"/>
                  </a:ext>
                </a:extLst>
              </a:tr>
              <a:tr h="789918">
                <a:tc>
                  <a:txBody>
                    <a:bodyPr/>
                    <a:lstStyle/>
                    <a:p>
                      <a:pPr algn="ctr"/>
                      <a:r>
                        <a:rPr lang="en-US" sz="2400" dirty="0" smtClean="0"/>
                        <a:t>Demographic</a:t>
                      </a:r>
                      <a:r>
                        <a:rPr lang="en-US" sz="2400" baseline="0" dirty="0" smtClean="0"/>
                        <a:t> Information Questionnaire</a:t>
                      </a:r>
                      <a:endParaRPr lang="en-US" sz="2400" b="1" dirty="0"/>
                    </a:p>
                  </a:txBody>
                  <a:tcPr/>
                </a:tc>
                <a:tc>
                  <a:txBody>
                    <a:bodyPr/>
                    <a:lstStyle/>
                    <a:p>
                      <a:pPr algn="ctr"/>
                      <a:endParaRPr lang="en-US" sz="2400" b="1"/>
                    </a:p>
                  </a:txBody>
                  <a:tcPr/>
                </a:tc>
                <a:extLst>
                  <a:ext uri="{0D108BD9-81ED-4DB2-BD59-A6C34878D82A}">
                    <a16:rowId xmlns:a16="http://schemas.microsoft.com/office/drawing/2014/main" val="10005"/>
                  </a:ext>
                </a:extLst>
              </a:tr>
              <a:tr h="634353">
                <a:tc>
                  <a:txBody>
                    <a:bodyPr/>
                    <a:lstStyle/>
                    <a:p>
                      <a:pPr algn="ctr"/>
                      <a:r>
                        <a:rPr lang="en-US" sz="2400" dirty="0" smtClean="0"/>
                        <a:t>Quiz</a:t>
                      </a:r>
                      <a:endParaRPr lang="en-US" sz="2400" b="1" dirty="0"/>
                    </a:p>
                  </a:txBody>
                  <a:tcPr/>
                </a:tc>
                <a:tc>
                  <a:txBody>
                    <a:bodyPr/>
                    <a:lstStyle/>
                    <a:p>
                      <a:pPr algn="ctr"/>
                      <a:endParaRPr lang="en-US" sz="2400" b="1"/>
                    </a:p>
                  </a:txBody>
                  <a:tcPr/>
                </a:tc>
                <a:extLst>
                  <a:ext uri="{0D108BD9-81ED-4DB2-BD59-A6C34878D82A}">
                    <a16:rowId xmlns:a16="http://schemas.microsoft.com/office/drawing/2014/main" val="10006"/>
                  </a:ext>
                </a:extLst>
              </a:tr>
              <a:tr h="634353">
                <a:tc>
                  <a:txBody>
                    <a:bodyPr/>
                    <a:lstStyle/>
                    <a:p>
                      <a:pPr algn="ctr"/>
                      <a:r>
                        <a:rPr lang="en-US" sz="2400" dirty="0" smtClean="0"/>
                        <a:t>Book Reports</a:t>
                      </a:r>
                      <a:endParaRPr lang="en-US" sz="2400" b="1" dirty="0"/>
                    </a:p>
                  </a:txBody>
                  <a:tcPr/>
                </a:tc>
                <a:tc>
                  <a:txBody>
                    <a:bodyPr/>
                    <a:lstStyle/>
                    <a:p>
                      <a:pPr algn="ctr"/>
                      <a:endParaRPr lang="en-US" sz="2400" b="1" dirty="0"/>
                    </a:p>
                  </a:txBody>
                  <a:tcPr/>
                </a:tc>
                <a:extLst>
                  <a:ext uri="{0D108BD9-81ED-4DB2-BD59-A6C34878D82A}">
                    <a16:rowId xmlns:a16="http://schemas.microsoft.com/office/drawing/2014/main" val="10007"/>
                  </a:ext>
                </a:extLst>
              </a:tr>
            </a:tbl>
          </a:graphicData>
        </a:graphic>
      </p:graphicFrame>
      <p:sp>
        <p:nvSpPr>
          <p:cNvPr id="4" name="TextBox 3"/>
          <p:cNvSpPr txBox="1"/>
          <p:nvPr/>
        </p:nvSpPr>
        <p:spPr>
          <a:xfrm>
            <a:off x="1731540" y="362408"/>
            <a:ext cx="5642090" cy="584776"/>
          </a:xfrm>
          <a:prstGeom prst="rect">
            <a:avLst/>
          </a:prstGeom>
          <a:noFill/>
        </p:spPr>
        <p:txBody>
          <a:bodyPr wrap="none" rtlCol="0">
            <a:spAutoFit/>
          </a:bodyPr>
          <a:lstStyle/>
          <a:p>
            <a:pPr algn="ctr"/>
            <a:r>
              <a:rPr lang="en-US" sz="3200" b="1" dirty="0" smtClean="0">
                <a:solidFill>
                  <a:schemeClr val="accent4">
                    <a:lumMod val="75000"/>
                  </a:schemeClr>
                </a:solidFill>
              </a:rPr>
              <a:t>Data Collection Instruments</a:t>
            </a:r>
            <a:endParaRPr lang="en-US" sz="3200" b="1" dirty="0">
              <a:solidFill>
                <a:schemeClr val="accent4">
                  <a:lumMod val="75000"/>
                </a:schemeClr>
              </a:solidFill>
            </a:endParaRPr>
          </a:p>
        </p:txBody>
      </p:sp>
    </p:spTree>
    <p:extLst>
      <p:ext uri="{BB962C8B-B14F-4D97-AF65-F5344CB8AC3E}">
        <p14:creationId xmlns:p14="http://schemas.microsoft.com/office/powerpoint/2010/main" val="26211464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a:t>
            </a:r>
            <a:endParaRPr lang="en-US" dirty="0"/>
          </a:p>
        </p:txBody>
      </p:sp>
      <p:sp>
        <p:nvSpPr>
          <p:cNvPr id="3" name="Content Placeholder 2"/>
          <p:cNvSpPr>
            <a:spLocks noGrp="1"/>
          </p:cNvSpPr>
          <p:nvPr>
            <p:ph idx="1"/>
          </p:nvPr>
        </p:nvSpPr>
        <p:spPr>
          <a:xfrm>
            <a:off x="1097280" y="2084294"/>
            <a:ext cx="3407740" cy="3639670"/>
          </a:xfrm>
        </p:spPr>
        <p:txBody>
          <a:bodyPr>
            <a:normAutofit/>
          </a:bodyPr>
          <a:lstStyle/>
          <a:p>
            <a:r>
              <a:rPr lang="en-US" sz="2400" dirty="0" smtClean="0"/>
              <a:t>Quantitative Data:</a:t>
            </a:r>
          </a:p>
          <a:p>
            <a:r>
              <a:rPr lang="en-US" sz="2400" dirty="0" smtClean="0"/>
              <a:t>SPSS</a:t>
            </a:r>
          </a:p>
          <a:p>
            <a:r>
              <a:rPr lang="en-US" sz="2400" dirty="0" smtClean="0"/>
              <a:t>frequency</a:t>
            </a:r>
          </a:p>
          <a:p>
            <a:r>
              <a:rPr lang="en-US" sz="2400" dirty="0" smtClean="0"/>
              <a:t>Means</a:t>
            </a:r>
            <a:endParaRPr lang="en-US" sz="2400" dirty="0"/>
          </a:p>
          <a:p>
            <a:r>
              <a:rPr lang="en-US" sz="2400" dirty="0" smtClean="0"/>
              <a:t>percentages</a:t>
            </a:r>
          </a:p>
          <a:p>
            <a:r>
              <a:rPr lang="en-US" sz="2400" dirty="0" smtClean="0"/>
              <a:t>t-tests</a:t>
            </a:r>
          </a:p>
          <a:p>
            <a:pPr marL="0" indent="0">
              <a:buNone/>
            </a:pPr>
            <a:endParaRPr lang="en-US" sz="2400" dirty="0"/>
          </a:p>
        </p:txBody>
      </p:sp>
      <p:sp>
        <p:nvSpPr>
          <p:cNvPr id="4" name="TextBox 3"/>
          <p:cNvSpPr txBox="1"/>
          <p:nvPr/>
        </p:nvSpPr>
        <p:spPr>
          <a:xfrm>
            <a:off x="5184061" y="2084294"/>
            <a:ext cx="3159839" cy="2123658"/>
          </a:xfrm>
          <a:prstGeom prst="rect">
            <a:avLst/>
          </a:prstGeom>
          <a:noFill/>
        </p:spPr>
        <p:txBody>
          <a:bodyPr wrap="none" rtlCol="0">
            <a:spAutoFit/>
          </a:bodyPr>
          <a:lstStyle/>
          <a:p>
            <a:pPr marL="342900" indent="-342900">
              <a:lnSpc>
                <a:spcPct val="150000"/>
              </a:lnSpc>
              <a:buFont typeface="Arial"/>
              <a:buChar char="•"/>
            </a:pPr>
            <a:r>
              <a:rPr lang="en-US" sz="2400" dirty="0" smtClean="0"/>
              <a:t>Qualitative Data:</a:t>
            </a:r>
          </a:p>
          <a:p>
            <a:pPr marL="342900" indent="-342900">
              <a:lnSpc>
                <a:spcPct val="150000"/>
              </a:lnSpc>
              <a:buFont typeface="Arial"/>
              <a:buChar char="•"/>
            </a:pPr>
            <a:r>
              <a:rPr lang="en-US" sz="2400" dirty="0" smtClean="0"/>
              <a:t>Discourse analysis</a:t>
            </a:r>
          </a:p>
          <a:p>
            <a:pPr marL="342900" indent="-342900">
              <a:lnSpc>
                <a:spcPct val="150000"/>
              </a:lnSpc>
              <a:buFont typeface="Arial"/>
              <a:buChar char="•"/>
            </a:pPr>
            <a:r>
              <a:rPr lang="en-US" sz="2400" dirty="0" smtClean="0"/>
              <a:t>Coding</a:t>
            </a:r>
          </a:p>
          <a:p>
            <a:endParaRPr lang="en-US" sz="2400" dirty="0"/>
          </a:p>
        </p:txBody>
      </p:sp>
    </p:spTree>
    <p:extLst>
      <p:ext uri="{BB962C8B-B14F-4D97-AF65-F5344CB8AC3E}">
        <p14:creationId xmlns:p14="http://schemas.microsoft.com/office/powerpoint/2010/main" val="25679770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6012" y="2529188"/>
            <a:ext cx="6938963" cy="1582271"/>
          </a:xfrm>
        </p:spPr>
        <p:txBody>
          <a:bodyPr/>
          <a:lstStyle/>
          <a:p>
            <a:r>
              <a:rPr lang="en-US" dirty="0" smtClean="0"/>
              <a:t>3. Findings	</a:t>
            </a:r>
            <a:endParaRPr lang="en-US" dirty="0"/>
          </a:p>
        </p:txBody>
      </p:sp>
      <p:sp>
        <p:nvSpPr>
          <p:cNvPr id="3" name="Subtitle 2"/>
          <p:cNvSpPr>
            <a:spLocks noGrp="1"/>
          </p:cNvSpPr>
          <p:nvPr>
            <p:ph type="subTitle" idx="1"/>
          </p:nvPr>
        </p:nvSpPr>
        <p:spPr>
          <a:xfrm>
            <a:off x="1116014" y="4907837"/>
            <a:ext cx="6938961" cy="1143000"/>
          </a:xfrm>
        </p:spPr>
        <p:txBody>
          <a:bodyPr>
            <a:normAutofit/>
          </a:bodyPr>
          <a:lstStyle/>
          <a:p>
            <a:r>
              <a:rPr lang="en-US" sz="3200" dirty="0" smtClean="0"/>
              <a:t>What did </a:t>
            </a:r>
            <a:r>
              <a:rPr lang="tr-TR" sz="3200" dirty="0" err="1" smtClean="0"/>
              <a:t>we</a:t>
            </a:r>
            <a:r>
              <a:rPr lang="en-US" sz="3200" dirty="0" smtClean="0"/>
              <a:t> find out?</a:t>
            </a:r>
            <a:endParaRPr lang="en-US" sz="3200" dirty="0"/>
          </a:p>
        </p:txBody>
      </p:sp>
    </p:spTree>
    <p:extLst>
      <p:ext uri="{BB962C8B-B14F-4D97-AF65-F5344CB8AC3E}">
        <p14:creationId xmlns:p14="http://schemas.microsoft.com/office/powerpoint/2010/main" val="22663525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Results of the Pilot Study</a:t>
            </a:r>
            <a:endParaRPr lang="en-US" dirty="0"/>
          </a:p>
        </p:txBody>
      </p:sp>
      <p:pic>
        <p:nvPicPr>
          <p:cNvPr id="6" name="Content Placeholder 5" descr="Screen Shot 2015-06-08 at 23.51.53.png"/>
          <p:cNvPicPr>
            <a:picLocks noGrp="1" noChangeAspect="1"/>
          </p:cNvPicPr>
          <p:nvPr>
            <p:ph idx="1"/>
          </p:nvPr>
        </p:nvPicPr>
        <p:blipFill rotWithShape="1">
          <a:blip r:embed="rId3" cstate="email">
            <a:extLst>
              <a:ext uri="{28A0092B-C50C-407E-A947-70E740481C1C}">
                <a14:useLocalDpi xmlns:a14="http://schemas.microsoft.com/office/drawing/2010/main" val="0"/>
              </a:ext>
            </a:extLst>
          </a:blip>
          <a:srcRect l="-25233" t="-35201" r="-32244"/>
          <a:stretch/>
        </p:blipFill>
        <p:spPr>
          <a:xfrm>
            <a:off x="-1006144" y="1752601"/>
            <a:ext cx="11524471" cy="2692078"/>
          </a:xfrm>
        </p:spPr>
      </p:pic>
    </p:spTree>
    <p:extLst>
      <p:ext uri="{BB962C8B-B14F-4D97-AF65-F5344CB8AC3E}">
        <p14:creationId xmlns:p14="http://schemas.microsoft.com/office/powerpoint/2010/main" val="41463851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Results of the Pre-test &amp; Post-test Scores</a:t>
            </a:r>
            <a:endParaRPr lang="en-US" dirty="0"/>
          </a:p>
        </p:txBody>
      </p:sp>
      <p:pic>
        <p:nvPicPr>
          <p:cNvPr id="4" name="Content Placeholder 3" descr="Screen Shot 2015-06-09 at 00.31.38.png"/>
          <p:cNvPicPr>
            <a:picLocks noGrp="1" noChangeAspect="1"/>
          </p:cNvPicPr>
          <p:nvPr>
            <p:ph idx="1"/>
          </p:nvPr>
        </p:nvPicPr>
        <p:blipFill rotWithShape="1">
          <a:blip r:embed="rId3" cstate="email">
            <a:extLst>
              <a:ext uri="{28A0092B-C50C-407E-A947-70E740481C1C}">
                <a14:useLocalDpi xmlns:a14="http://schemas.microsoft.com/office/drawing/2010/main" val="0"/>
              </a:ext>
            </a:extLst>
          </a:blip>
          <a:srcRect l="-646" r="-646"/>
          <a:stretch/>
        </p:blipFill>
        <p:spPr>
          <a:xfrm>
            <a:off x="992294" y="2085376"/>
            <a:ext cx="7045296" cy="1968931"/>
          </a:xfrm>
        </p:spPr>
      </p:pic>
      <p:pic>
        <p:nvPicPr>
          <p:cNvPr id="5" name="Picture 4" descr="Screen Shot 2015-06-09 at 00.46.34.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92294" y="4330613"/>
            <a:ext cx="7045296" cy="1878746"/>
          </a:xfrm>
          <a:prstGeom prst="rect">
            <a:avLst/>
          </a:prstGeom>
        </p:spPr>
      </p:pic>
    </p:spTree>
    <p:extLst>
      <p:ext uri="{BB962C8B-B14F-4D97-AF65-F5344CB8AC3E}">
        <p14:creationId xmlns:p14="http://schemas.microsoft.com/office/powerpoint/2010/main" val="21971968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2224" y="0"/>
            <a:ext cx="6173696" cy="805811"/>
          </a:xfrm>
        </p:spPr>
        <p:txBody>
          <a:bodyPr>
            <a:noAutofit/>
          </a:bodyPr>
          <a:lstStyle/>
          <a:p>
            <a:r>
              <a:rPr lang="en-US" sz="2400" dirty="0"/>
              <a:t>Results of the Pre-test &amp; Post-test Scores</a:t>
            </a:r>
          </a:p>
        </p:txBody>
      </p:sp>
      <p:pic>
        <p:nvPicPr>
          <p:cNvPr id="6" name="Content Placeholder 5" descr="Screen Shot 2015-06-09 at 00.55.38.png"/>
          <p:cNvPicPr>
            <a:picLocks noGrp="1" noChangeAspect="1"/>
          </p:cNvPicPr>
          <p:nvPr>
            <p:ph idx="1"/>
          </p:nvPr>
        </p:nvPicPr>
        <p:blipFill rotWithShape="1">
          <a:blip r:embed="rId3">
            <a:extLst>
              <a:ext uri="{28A0092B-C50C-407E-A947-70E740481C1C}">
                <a14:useLocalDpi xmlns:a14="http://schemas.microsoft.com/office/drawing/2010/main" val="0"/>
              </a:ext>
            </a:extLst>
          </a:blip>
          <a:srcRect l="10002" r="5991"/>
          <a:stretch/>
        </p:blipFill>
        <p:spPr>
          <a:xfrm>
            <a:off x="1061682" y="805811"/>
            <a:ext cx="7115680" cy="1734382"/>
          </a:xfrm>
        </p:spPr>
      </p:pic>
      <p:sp>
        <p:nvSpPr>
          <p:cNvPr id="9" name="Rectangle 8"/>
          <p:cNvSpPr/>
          <p:nvPr/>
        </p:nvSpPr>
        <p:spPr>
          <a:xfrm>
            <a:off x="437163" y="3207986"/>
            <a:ext cx="2747884" cy="2562240"/>
          </a:xfrm>
          <a:prstGeom prst="rect">
            <a:avLst/>
          </a:prstGeom>
        </p:spPr>
        <p:txBody>
          <a:bodyPr wrap="square">
            <a:spAutoFit/>
          </a:bodyPr>
          <a:lstStyle/>
          <a:p>
            <a:pPr>
              <a:lnSpc>
                <a:spcPct val="150000"/>
              </a:lnSpc>
            </a:pPr>
            <a:r>
              <a:rPr lang="en-US" i="1" dirty="0" smtClean="0"/>
              <a:t>The </a:t>
            </a:r>
            <a:r>
              <a:rPr lang="en-US" i="1" dirty="0"/>
              <a:t>experimental group (M=85,89) received significantly higher scores than the control group (M=75,11, SD=4,0). </a:t>
            </a:r>
          </a:p>
        </p:txBody>
      </p:sp>
      <p:sp>
        <p:nvSpPr>
          <p:cNvPr id="10" name="Rectangle 9"/>
          <p:cNvSpPr/>
          <p:nvPr/>
        </p:nvSpPr>
        <p:spPr>
          <a:xfrm>
            <a:off x="3788749" y="2528274"/>
            <a:ext cx="5067711" cy="4224234"/>
          </a:xfrm>
          <a:prstGeom prst="rect">
            <a:avLst/>
          </a:prstGeom>
        </p:spPr>
        <p:txBody>
          <a:bodyPr wrap="square">
            <a:spAutoFit/>
          </a:bodyPr>
          <a:lstStyle/>
          <a:p>
            <a:pPr lvl="0">
              <a:lnSpc>
                <a:spcPct val="150000"/>
              </a:lnSpc>
            </a:pPr>
            <a:r>
              <a:rPr lang="en-US" b="1" dirty="0"/>
              <a:t>The two groups differed from each other. (F=21,61; p&lt;0,01).</a:t>
            </a:r>
          </a:p>
          <a:p>
            <a:pPr lvl="0">
              <a:lnSpc>
                <a:spcPct val="150000"/>
              </a:lnSpc>
            </a:pPr>
            <a:r>
              <a:rPr lang="en-US" b="1" dirty="0"/>
              <a:t>Pre-test and post-test scores differed from each other at a statistically significant level. More specifically, groups’ average on posttest was significantly higher than their average on the pretest. (F=60,93;p&lt;0,01)</a:t>
            </a:r>
          </a:p>
          <a:p>
            <a:pPr lvl="0">
              <a:lnSpc>
                <a:spcPct val="150000"/>
              </a:lnSpc>
            </a:pPr>
            <a:r>
              <a:rPr lang="en-US" b="1" dirty="0"/>
              <a:t>Control and experimental groups differed in terms of their progress from pretest through posttest. (F=17,14;p&lt;0,01)</a:t>
            </a:r>
          </a:p>
        </p:txBody>
      </p:sp>
    </p:spTree>
    <p:extLst>
      <p:ext uri="{BB962C8B-B14F-4D97-AF65-F5344CB8AC3E}">
        <p14:creationId xmlns:p14="http://schemas.microsoft.com/office/powerpoint/2010/main" val="23704461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8235" y="2696134"/>
            <a:ext cx="6938963" cy="1582271"/>
          </a:xfrm>
        </p:spPr>
        <p:txBody>
          <a:bodyPr>
            <a:normAutofit/>
          </a:bodyPr>
          <a:lstStyle/>
          <a:p>
            <a:r>
              <a:rPr lang="en-US" dirty="0" smtClean="0"/>
              <a:t>4. Discussion / Conclusion	</a:t>
            </a:r>
            <a:endParaRPr lang="en-US" dirty="0"/>
          </a:p>
        </p:txBody>
      </p:sp>
      <p:sp>
        <p:nvSpPr>
          <p:cNvPr id="3" name="Subtitle 2"/>
          <p:cNvSpPr>
            <a:spLocks noGrp="1"/>
          </p:cNvSpPr>
          <p:nvPr>
            <p:ph type="subTitle" idx="1"/>
          </p:nvPr>
        </p:nvSpPr>
        <p:spPr>
          <a:xfrm>
            <a:off x="1116012" y="5015456"/>
            <a:ext cx="6938961" cy="1143000"/>
          </a:xfrm>
        </p:spPr>
        <p:txBody>
          <a:bodyPr>
            <a:normAutofit/>
          </a:bodyPr>
          <a:lstStyle/>
          <a:p>
            <a:r>
              <a:rPr lang="en-US" sz="3200" dirty="0" smtClean="0"/>
              <a:t>What are the implications of this study?</a:t>
            </a:r>
            <a:endParaRPr lang="en-US" sz="3200" dirty="0"/>
          </a:p>
        </p:txBody>
      </p:sp>
    </p:spTree>
    <p:extLst>
      <p:ext uri="{BB962C8B-B14F-4D97-AF65-F5344CB8AC3E}">
        <p14:creationId xmlns:p14="http://schemas.microsoft.com/office/powerpoint/2010/main" val="37782121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81000"/>
            <a:ext cx="7543800" cy="1138951"/>
          </a:xfrm>
        </p:spPr>
        <p:txBody>
          <a:bodyPr>
            <a:noAutofit/>
          </a:bodyPr>
          <a:lstStyle/>
          <a:p>
            <a:r>
              <a:rPr lang="en-US" sz="4000" dirty="0" smtClean="0"/>
              <a:t>Research Question 1</a:t>
            </a:r>
            <a:endParaRPr lang="en-US" sz="4000" dirty="0"/>
          </a:p>
        </p:txBody>
      </p:sp>
      <p:sp>
        <p:nvSpPr>
          <p:cNvPr id="3" name="Content Placeholder 2"/>
          <p:cNvSpPr>
            <a:spLocks noGrp="1"/>
          </p:cNvSpPr>
          <p:nvPr>
            <p:ph idx="1"/>
          </p:nvPr>
        </p:nvSpPr>
        <p:spPr>
          <a:xfrm>
            <a:off x="327039" y="1814052"/>
            <a:ext cx="6949440" cy="1560294"/>
          </a:xfrm>
        </p:spPr>
        <p:txBody>
          <a:bodyPr>
            <a:normAutofit fontScale="77500" lnSpcReduction="20000"/>
          </a:bodyPr>
          <a:lstStyle/>
          <a:p>
            <a:pPr lvl="0" algn="just"/>
            <a:r>
              <a:rPr lang="en-US" b="1" dirty="0"/>
              <a:t>Is there a significant impact of the </a:t>
            </a:r>
            <a:r>
              <a:rPr lang="en-US" b="1" dirty="0">
                <a:solidFill>
                  <a:schemeClr val="accent6">
                    <a:lumMod val="60000"/>
                    <a:lumOff val="40000"/>
                  </a:schemeClr>
                </a:solidFill>
              </a:rPr>
              <a:t>local culture integration</a:t>
            </a:r>
            <a:r>
              <a:rPr lang="en-US" b="1" dirty="0"/>
              <a:t> on the proficiency levels of university preparation class students of EFL in terms of reading and writing skills?</a:t>
            </a:r>
          </a:p>
          <a:p>
            <a:endParaRPr lang="en-US" dirty="0"/>
          </a:p>
        </p:txBody>
      </p:sp>
      <p:sp>
        <p:nvSpPr>
          <p:cNvPr id="4" name="TextBox 3"/>
          <p:cNvSpPr txBox="1"/>
          <p:nvPr/>
        </p:nvSpPr>
        <p:spPr>
          <a:xfrm>
            <a:off x="2914422" y="3354827"/>
            <a:ext cx="6078653" cy="3393237"/>
          </a:xfrm>
          <a:prstGeom prst="rect">
            <a:avLst/>
          </a:prstGeom>
          <a:noFill/>
        </p:spPr>
        <p:txBody>
          <a:bodyPr wrap="square" rtlCol="0">
            <a:spAutoFit/>
          </a:bodyPr>
          <a:lstStyle/>
          <a:p>
            <a:pPr>
              <a:lnSpc>
                <a:spcPct val="150000"/>
              </a:lnSpc>
            </a:pPr>
            <a:r>
              <a:rPr lang="en-US" dirty="0" smtClean="0"/>
              <a:t>Yes, </a:t>
            </a:r>
            <a:r>
              <a:rPr lang="en-US" dirty="0"/>
              <a:t>there is a statistically significant difference between the control and the experimental groups </a:t>
            </a:r>
            <a:r>
              <a:rPr lang="en-US" i="1" dirty="0"/>
              <a:t>(p=,000), </a:t>
            </a:r>
            <a:r>
              <a:rPr lang="en-US" dirty="0"/>
              <a:t>endorsing the fact that the </a:t>
            </a:r>
            <a:r>
              <a:rPr lang="en-US" b="1" i="1" u="sng" dirty="0">
                <a:solidFill>
                  <a:srgbClr val="BB74C0"/>
                </a:solidFill>
              </a:rPr>
              <a:t>local culture integration was significantly effective </a:t>
            </a:r>
            <a:r>
              <a:rPr lang="en-US" dirty="0"/>
              <a:t>on the improvement of reading and writing skills as the scores of the participants in the experimental group for the post-test were significantly higher than those of the pre-test. </a:t>
            </a:r>
          </a:p>
        </p:txBody>
      </p:sp>
      <p:graphicFrame>
        <p:nvGraphicFramePr>
          <p:cNvPr id="5" name="Table 4"/>
          <p:cNvGraphicFramePr>
            <a:graphicFrameLocks noGrp="1"/>
          </p:cNvGraphicFramePr>
          <p:nvPr>
            <p:extLst>
              <p:ext uri="{D42A27DB-BD31-4B8C-83A1-F6EECF244321}">
                <p14:modId xmlns:p14="http://schemas.microsoft.com/office/powerpoint/2010/main" val="3239662056"/>
              </p:ext>
            </p:extLst>
          </p:nvPr>
        </p:nvGraphicFramePr>
        <p:xfrm>
          <a:off x="580152" y="4213209"/>
          <a:ext cx="2042828" cy="1765331"/>
        </p:xfrm>
        <a:graphic>
          <a:graphicData uri="http://schemas.openxmlformats.org/drawingml/2006/table">
            <a:tbl>
              <a:tblPr firstRow="1" bandRow="1">
                <a:tableStyleId>{93296810-A885-4BE3-A3E7-6D5BEEA58F35}</a:tableStyleId>
              </a:tblPr>
              <a:tblGrid>
                <a:gridCol w="1021414">
                  <a:extLst>
                    <a:ext uri="{9D8B030D-6E8A-4147-A177-3AD203B41FA5}">
                      <a16:colId xmlns:a16="http://schemas.microsoft.com/office/drawing/2014/main" val="20000"/>
                    </a:ext>
                  </a:extLst>
                </a:gridCol>
                <a:gridCol w="1021414">
                  <a:extLst>
                    <a:ext uri="{9D8B030D-6E8A-4147-A177-3AD203B41FA5}">
                      <a16:colId xmlns:a16="http://schemas.microsoft.com/office/drawing/2014/main" val="20001"/>
                    </a:ext>
                  </a:extLst>
                </a:gridCol>
              </a:tblGrid>
              <a:tr h="485171">
                <a:tc gridSpan="2">
                  <a:txBody>
                    <a:bodyPr/>
                    <a:lstStyle/>
                    <a:p>
                      <a:r>
                        <a:rPr lang="en-US" dirty="0" smtClean="0"/>
                        <a:t>Experimental Group</a:t>
                      </a:r>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485171">
                <a:tc>
                  <a:txBody>
                    <a:bodyPr/>
                    <a:lstStyle/>
                    <a:p>
                      <a:r>
                        <a:rPr lang="en-US" dirty="0" smtClean="0"/>
                        <a:t>Pre-test</a:t>
                      </a:r>
                      <a:endParaRPr lang="en-US" dirty="0"/>
                    </a:p>
                  </a:txBody>
                  <a:tcPr/>
                </a:tc>
                <a:tc>
                  <a:txBody>
                    <a:bodyPr/>
                    <a:lstStyle/>
                    <a:p>
                      <a:r>
                        <a:rPr lang="en-US" dirty="0" smtClean="0"/>
                        <a:t>Post-test</a:t>
                      </a:r>
                      <a:endParaRPr lang="en-US" dirty="0"/>
                    </a:p>
                  </a:txBody>
                  <a:tcPr/>
                </a:tc>
                <a:extLst>
                  <a:ext uri="{0D108BD9-81ED-4DB2-BD59-A6C34878D82A}">
                    <a16:rowId xmlns:a16="http://schemas.microsoft.com/office/drawing/2014/main" val="10001"/>
                  </a:ext>
                </a:extLst>
              </a:tr>
              <a:tr h="485171">
                <a:tc>
                  <a:txBody>
                    <a:bodyPr/>
                    <a:lstStyle/>
                    <a:p>
                      <a:r>
                        <a:rPr lang="en-US" dirty="0" smtClean="0"/>
                        <a:t>75,11</a:t>
                      </a:r>
                      <a:endParaRPr lang="en-US" dirty="0"/>
                    </a:p>
                  </a:txBody>
                  <a:tcPr/>
                </a:tc>
                <a:tc>
                  <a:txBody>
                    <a:bodyPr/>
                    <a:lstStyle/>
                    <a:p>
                      <a:r>
                        <a:rPr lang="en-US" dirty="0" smtClean="0"/>
                        <a:t>85,89</a:t>
                      </a:r>
                      <a:endParaRPr lang="en-US"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1030113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65668" y="381000"/>
            <a:ext cx="7543800" cy="1371600"/>
          </a:xfrm>
        </p:spPr>
        <p:txBody>
          <a:bodyPr>
            <a:noAutofit/>
          </a:bodyPr>
          <a:lstStyle/>
          <a:p>
            <a:r>
              <a:rPr lang="en-US" sz="4000" dirty="0" smtClean="0"/>
              <a:t>Research Question 2</a:t>
            </a:r>
            <a:endParaRPr lang="en-US" sz="4000" dirty="0"/>
          </a:p>
        </p:txBody>
      </p:sp>
      <p:sp>
        <p:nvSpPr>
          <p:cNvPr id="3" name="Content Placeholder 2"/>
          <p:cNvSpPr>
            <a:spLocks noGrp="1"/>
          </p:cNvSpPr>
          <p:nvPr>
            <p:ph idx="1"/>
          </p:nvPr>
        </p:nvSpPr>
        <p:spPr>
          <a:xfrm>
            <a:off x="0" y="1800026"/>
            <a:ext cx="6949440" cy="1684353"/>
          </a:xfrm>
        </p:spPr>
        <p:txBody>
          <a:bodyPr>
            <a:normAutofit fontScale="70000" lnSpcReduction="20000"/>
          </a:bodyPr>
          <a:lstStyle/>
          <a:p>
            <a:r>
              <a:rPr lang="en-US" b="1" dirty="0"/>
              <a:t>“Is there a significant contribution of </a:t>
            </a:r>
            <a:r>
              <a:rPr lang="en-US" b="1" i="1" dirty="0"/>
              <a:t>target culture</a:t>
            </a:r>
            <a:r>
              <a:rPr lang="en-US" b="1" dirty="0"/>
              <a:t> oriented language teaching materials on the development of English Language proficiency </a:t>
            </a:r>
            <a:r>
              <a:rPr lang="en-US" b="1" dirty="0" smtClean="0"/>
              <a:t>levels with regard to reading and writing skills </a:t>
            </a:r>
            <a:r>
              <a:rPr lang="en-US" b="1" dirty="0"/>
              <a:t>of students at university?” </a:t>
            </a:r>
          </a:p>
        </p:txBody>
      </p:sp>
      <p:sp>
        <p:nvSpPr>
          <p:cNvPr id="5" name="TextBox 4"/>
          <p:cNvSpPr txBox="1"/>
          <p:nvPr/>
        </p:nvSpPr>
        <p:spPr>
          <a:xfrm>
            <a:off x="249808" y="3484379"/>
            <a:ext cx="8431007" cy="2959272"/>
          </a:xfrm>
          <a:prstGeom prst="rect">
            <a:avLst/>
          </a:prstGeom>
          <a:noFill/>
        </p:spPr>
        <p:txBody>
          <a:bodyPr wrap="square" rtlCol="0">
            <a:spAutoFit/>
          </a:bodyPr>
          <a:lstStyle/>
          <a:p>
            <a:pPr marL="285750" indent="-285750" algn="just">
              <a:lnSpc>
                <a:spcPct val="130000"/>
              </a:lnSpc>
              <a:buFont typeface="Arial"/>
              <a:buChar char="•"/>
            </a:pPr>
            <a:r>
              <a:rPr lang="en-US" dirty="0" smtClean="0"/>
              <a:t>The control group performed significantly better</a:t>
            </a:r>
          </a:p>
          <a:p>
            <a:pPr algn="just">
              <a:lnSpc>
                <a:spcPct val="130000"/>
              </a:lnSpc>
            </a:pPr>
            <a:r>
              <a:rPr lang="en-US" dirty="0" smtClean="0"/>
              <a:t> at the post-test than they did at the pre-test. This indicates that the students who received target culture oriented education benefited from the instruction in terms of reading and writing skills.</a:t>
            </a:r>
          </a:p>
          <a:p>
            <a:pPr marL="285750" indent="-285750" algn="just">
              <a:lnSpc>
                <a:spcPct val="130000"/>
              </a:lnSpc>
              <a:buFont typeface="Arial"/>
              <a:buChar char="•"/>
            </a:pPr>
            <a:r>
              <a:rPr lang="en-US" dirty="0" smtClean="0"/>
              <a:t>The finding was not unexpected since the control group received a certain amount of input during the whole experiment and obviously they improved their reading and writing skills.</a:t>
            </a:r>
          </a:p>
          <a:p>
            <a:pPr>
              <a:lnSpc>
                <a:spcPct val="130000"/>
              </a:lnSpc>
            </a:pP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373946333"/>
              </p:ext>
            </p:extLst>
          </p:nvPr>
        </p:nvGraphicFramePr>
        <p:xfrm>
          <a:off x="6949440" y="381000"/>
          <a:ext cx="1908688" cy="1466522"/>
        </p:xfrm>
        <a:graphic>
          <a:graphicData uri="http://schemas.openxmlformats.org/drawingml/2006/table">
            <a:tbl>
              <a:tblPr firstRow="1" bandRow="1">
                <a:tableStyleId>{93296810-A885-4BE3-A3E7-6D5BEEA58F35}</a:tableStyleId>
              </a:tblPr>
              <a:tblGrid>
                <a:gridCol w="954344">
                  <a:extLst>
                    <a:ext uri="{9D8B030D-6E8A-4147-A177-3AD203B41FA5}">
                      <a16:colId xmlns:a16="http://schemas.microsoft.com/office/drawing/2014/main" val="20000"/>
                    </a:ext>
                  </a:extLst>
                </a:gridCol>
                <a:gridCol w="954344">
                  <a:extLst>
                    <a:ext uri="{9D8B030D-6E8A-4147-A177-3AD203B41FA5}">
                      <a16:colId xmlns:a16="http://schemas.microsoft.com/office/drawing/2014/main" val="20001"/>
                    </a:ext>
                  </a:extLst>
                </a:gridCol>
              </a:tblGrid>
              <a:tr h="413221">
                <a:tc gridSpan="2">
                  <a:txBody>
                    <a:bodyPr/>
                    <a:lstStyle/>
                    <a:p>
                      <a:r>
                        <a:rPr lang="en-US" dirty="0" smtClean="0"/>
                        <a:t>Control Group</a:t>
                      </a:r>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545158">
                <a:tc>
                  <a:txBody>
                    <a:bodyPr/>
                    <a:lstStyle/>
                    <a:p>
                      <a:r>
                        <a:rPr lang="en-US" dirty="0" smtClean="0"/>
                        <a:t>Pre-test</a:t>
                      </a:r>
                      <a:endParaRPr lang="en-US" dirty="0"/>
                    </a:p>
                  </a:txBody>
                  <a:tcPr/>
                </a:tc>
                <a:tc>
                  <a:txBody>
                    <a:bodyPr/>
                    <a:lstStyle/>
                    <a:p>
                      <a:r>
                        <a:rPr lang="en-US" dirty="0" smtClean="0"/>
                        <a:t>Post-test</a:t>
                      </a:r>
                      <a:endParaRPr lang="en-US" dirty="0"/>
                    </a:p>
                  </a:txBody>
                  <a:tcPr/>
                </a:tc>
                <a:extLst>
                  <a:ext uri="{0D108BD9-81ED-4DB2-BD59-A6C34878D82A}">
                    <a16:rowId xmlns:a16="http://schemas.microsoft.com/office/drawing/2014/main" val="10001"/>
                  </a:ext>
                </a:extLst>
              </a:tr>
              <a:tr h="413221">
                <a:tc>
                  <a:txBody>
                    <a:bodyPr/>
                    <a:lstStyle/>
                    <a:p>
                      <a:r>
                        <a:rPr lang="en-US" dirty="0" smtClean="0"/>
                        <a:t>71,88</a:t>
                      </a:r>
                      <a:endParaRPr lang="en-US" dirty="0"/>
                    </a:p>
                  </a:txBody>
                  <a:tcPr/>
                </a:tc>
                <a:tc>
                  <a:txBody>
                    <a:bodyPr/>
                    <a:lstStyle/>
                    <a:p>
                      <a:r>
                        <a:rPr lang="en-US" dirty="0" smtClean="0"/>
                        <a:t>75,11</a:t>
                      </a:r>
                      <a:endParaRPr lang="en-US"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4204044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Research </a:t>
            </a:r>
            <a:r>
              <a:rPr lang="en-US" sz="3600" dirty="0"/>
              <a:t>Question </a:t>
            </a:r>
            <a:r>
              <a:rPr lang="en-US" sz="3600" dirty="0" smtClean="0"/>
              <a:t>3</a:t>
            </a:r>
            <a:endParaRPr lang="en-US" sz="3600" dirty="0"/>
          </a:p>
        </p:txBody>
      </p:sp>
      <p:sp>
        <p:nvSpPr>
          <p:cNvPr id="3" name="Content Placeholder 2"/>
          <p:cNvSpPr>
            <a:spLocks noGrp="1"/>
          </p:cNvSpPr>
          <p:nvPr>
            <p:ph idx="1"/>
          </p:nvPr>
        </p:nvSpPr>
        <p:spPr>
          <a:xfrm>
            <a:off x="451943" y="1796411"/>
            <a:ext cx="8374593" cy="2326197"/>
          </a:xfrm>
        </p:spPr>
        <p:txBody>
          <a:bodyPr>
            <a:normAutofit fontScale="85000" lnSpcReduction="20000"/>
          </a:bodyPr>
          <a:lstStyle/>
          <a:p>
            <a:r>
              <a:rPr lang="en-US" b="1" dirty="0"/>
              <a:t>“Is there a significant difference between the academic success of the experimental group who received the local culture oriented reading and writing class and the control group who received the target culture oriented reading and writing class during and at the end of the implementation of the study?” </a:t>
            </a:r>
          </a:p>
        </p:txBody>
      </p:sp>
      <p:sp>
        <p:nvSpPr>
          <p:cNvPr id="4" name="TextBox 3"/>
          <p:cNvSpPr txBox="1"/>
          <p:nvPr/>
        </p:nvSpPr>
        <p:spPr>
          <a:xfrm>
            <a:off x="1811105" y="3935217"/>
            <a:ext cx="7015431" cy="2562240"/>
          </a:xfrm>
          <a:prstGeom prst="rect">
            <a:avLst/>
          </a:prstGeom>
          <a:noFill/>
        </p:spPr>
        <p:txBody>
          <a:bodyPr wrap="square" rtlCol="0">
            <a:spAutoFit/>
          </a:bodyPr>
          <a:lstStyle/>
          <a:p>
            <a:pPr>
              <a:lnSpc>
                <a:spcPct val="150000"/>
              </a:lnSpc>
            </a:pPr>
            <a:r>
              <a:rPr lang="en-US" dirty="0"/>
              <a:t>Results of the quizzes signified that there is a significant difference between the scores of the control group and the experimental group participants in the quiz that they took in the middle of the study, t(37)=-12,59, p=,000. The experimental group’s scores were statistically significant compared to the scores of the control group participants’. </a:t>
            </a:r>
          </a:p>
        </p:txBody>
      </p:sp>
    </p:spTree>
    <p:extLst>
      <p:ext uri="{BB962C8B-B14F-4D97-AF65-F5344CB8AC3E}">
        <p14:creationId xmlns:p14="http://schemas.microsoft.com/office/powerpoint/2010/main" val="16198754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6012" y="2603499"/>
            <a:ext cx="6938963" cy="1582271"/>
          </a:xfrm>
        </p:spPr>
        <p:txBody>
          <a:bodyPr>
            <a:noAutofit/>
          </a:bodyPr>
          <a:lstStyle/>
          <a:p>
            <a:r>
              <a:rPr lang="en-US" sz="7200" dirty="0" smtClean="0"/>
              <a:t>1. Objectives of the Research</a:t>
            </a:r>
            <a:endParaRPr lang="en-US" sz="7200" dirty="0"/>
          </a:p>
        </p:txBody>
      </p:sp>
      <p:sp>
        <p:nvSpPr>
          <p:cNvPr id="3" name="Subtitle 2"/>
          <p:cNvSpPr>
            <a:spLocks noGrp="1"/>
          </p:cNvSpPr>
          <p:nvPr>
            <p:ph type="subTitle" idx="1"/>
          </p:nvPr>
        </p:nvSpPr>
        <p:spPr>
          <a:xfrm>
            <a:off x="1116014" y="4852521"/>
            <a:ext cx="6938961" cy="1143000"/>
          </a:xfrm>
        </p:spPr>
        <p:txBody>
          <a:bodyPr>
            <a:normAutofit/>
          </a:bodyPr>
          <a:lstStyle/>
          <a:p>
            <a:r>
              <a:rPr lang="tr-TR" sz="3200" dirty="0" err="1" smtClean="0"/>
              <a:t>What</a:t>
            </a:r>
            <a:r>
              <a:rPr lang="tr-TR" sz="3200" dirty="0" smtClean="0"/>
              <a:t> </a:t>
            </a:r>
            <a:r>
              <a:rPr lang="tr-TR" sz="3200" dirty="0" err="1" smtClean="0"/>
              <a:t>are</a:t>
            </a:r>
            <a:r>
              <a:rPr lang="tr-TR" sz="3200" dirty="0" smtClean="0"/>
              <a:t> </a:t>
            </a:r>
            <a:r>
              <a:rPr lang="tr-TR" sz="3200" dirty="0" err="1" smtClean="0"/>
              <a:t>the</a:t>
            </a:r>
            <a:r>
              <a:rPr lang="tr-TR" sz="3200" dirty="0" smtClean="0"/>
              <a:t> </a:t>
            </a:r>
            <a:r>
              <a:rPr lang="en-US" sz="3200" dirty="0" smtClean="0"/>
              <a:t>research question</a:t>
            </a:r>
            <a:r>
              <a:rPr lang="tr-TR" sz="3200" dirty="0" smtClean="0"/>
              <a:t>s</a:t>
            </a:r>
            <a:r>
              <a:rPr lang="en-US" sz="3200" dirty="0" smtClean="0"/>
              <a:t>?</a:t>
            </a:r>
            <a:endParaRPr lang="en-US" sz="3200" dirty="0"/>
          </a:p>
        </p:txBody>
      </p:sp>
    </p:spTree>
    <p:extLst>
      <p:ext uri="{BB962C8B-B14F-4D97-AF65-F5344CB8AC3E}">
        <p14:creationId xmlns:p14="http://schemas.microsoft.com/office/powerpoint/2010/main" val="5705179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16346" y="499710"/>
            <a:ext cx="8306104" cy="6579515"/>
          </a:xfrm>
          <a:prstGeom prst="rect">
            <a:avLst/>
          </a:prstGeom>
        </p:spPr>
        <p:txBody>
          <a:bodyPr>
            <a:normAutofit lnSpcReduction="10000"/>
          </a:bodyPr>
          <a:lstStyle>
            <a:lvl1pPr marL="457200" indent="-457200" algn="l" defTabSz="914400" rtl="0" eaLnBrk="1" latinLnBrk="0" hangingPunct="1">
              <a:spcBef>
                <a:spcPts val="2000"/>
              </a:spcBef>
              <a:buSzPct val="10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500"/>
              </a:spcBef>
              <a:buClr>
                <a:schemeClr val="tx1">
                  <a:lumMod val="60000"/>
                  <a:lumOff val="40000"/>
                </a:schemeClr>
              </a:buClr>
              <a:buSzPct val="10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500"/>
              </a:spcBef>
              <a:buSzPct val="10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500"/>
              </a:spcBef>
              <a:buClr>
                <a:schemeClr val="tx1">
                  <a:lumMod val="60000"/>
                  <a:lumOff val="40000"/>
                </a:schemeClr>
              </a:buClr>
              <a:buSzPct val="100000"/>
              <a:buFont typeface="Wingdings" pitchFamily="2" charset="2"/>
              <a:buChar char=""/>
              <a:defRPr sz="1800" kern="1200">
                <a:solidFill>
                  <a:schemeClr val="tx1"/>
                </a:solidFill>
                <a:latin typeface="+mn-lt"/>
                <a:ea typeface="+mn-ea"/>
                <a:cs typeface="+mn-cs"/>
              </a:defRPr>
            </a:lvl4pPr>
            <a:lvl5pPr marL="2286000" indent="-457200" algn="l" defTabSz="914400" rtl="0" eaLnBrk="1" latinLnBrk="0" hangingPunct="1">
              <a:spcBef>
                <a:spcPts val="1500"/>
              </a:spcBef>
              <a:buSzPct val="100000"/>
              <a:buFont typeface="Wingdings" pitchFamily="2" charset="2"/>
              <a:buChar char=""/>
              <a:defRPr sz="1800" kern="1200">
                <a:solidFill>
                  <a:schemeClr val="tx1"/>
                </a:solidFill>
                <a:latin typeface="+mn-lt"/>
                <a:ea typeface="+mn-ea"/>
                <a:cs typeface="+mn-cs"/>
              </a:defRPr>
            </a:lvl5pPr>
            <a:lvl6pPr marL="27432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sz="1800" kern="1200">
                <a:solidFill>
                  <a:schemeClr val="tx1"/>
                </a:solidFill>
                <a:latin typeface="+mn-lt"/>
                <a:ea typeface="+mn-ea"/>
                <a:cs typeface="+mn-cs"/>
              </a:defRPr>
            </a:lvl6pPr>
            <a:lvl7pPr marL="3200400" indent="-457200" algn="l" defTabSz="914400" rtl="0" eaLnBrk="1" latinLnBrk="0" hangingPunct="1">
              <a:spcBef>
                <a:spcPts val="1500"/>
              </a:spcBef>
              <a:buSzPct val="100000"/>
              <a:buFont typeface="Wingdings" pitchFamily="2" charset="2"/>
              <a:buChar char=""/>
              <a:tabLst/>
              <a:defRPr sz="1800" kern="1200" baseline="0">
                <a:solidFill>
                  <a:schemeClr val="tx1"/>
                </a:solidFill>
                <a:latin typeface="+mn-lt"/>
                <a:ea typeface="+mn-ea"/>
                <a:cs typeface="+mn-cs"/>
              </a:defRPr>
            </a:lvl7pPr>
            <a:lvl8pPr marL="36576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sz="1800" kern="1200" baseline="0">
                <a:solidFill>
                  <a:schemeClr val="tx1"/>
                </a:solidFill>
                <a:latin typeface="+mn-lt"/>
                <a:ea typeface="+mn-ea"/>
                <a:cs typeface="+mn-cs"/>
              </a:defRPr>
            </a:lvl8pPr>
            <a:lvl9pPr marL="4114800" indent="-457200" algn="l" defTabSz="914400" rtl="0" eaLnBrk="1" latinLnBrk="0" hangingPunct="1">
              <a:spcBef>
                <a:spcPts val="1500"/>
              </a:spcBef>
              <a:buSzPct val="100000"/>
              <a:buFont typeface="Wingdings" pitchFamily="2" charset="2"/>
              <a:buChar char=""/>
              <a:tabLst/>
              <a:defRPr sz="1800" kern="1200" baseline="0">
                <a:solidFill>
                  <a:schemeClr val="tx1"/>
                </a:solidFill>
                <a:latin typeface="+mn-lt"/>
                <a:ea typeface="+mn-ea"/>
                <a:cs typeface="+mn-cs"/>
              </a:defRPr>
            </a:lvl9pPr>
          </a:lstStyle>
          <a:p>
            <a:pPr>
              <a:buFont typeface="Wingdings" charset="2"/>
              <a:buChar char="u"/>
            </a:pPr>
            <a:r>
              <a:rPr lang="en-US" dirty="0" smtClean="0"/>
              <a:t>The pre-test and post-test results yielded by this research provides strong and convincing evidence that there is a significant impact of the local culture integration on the proficiency levels of university preparation class students of EFL in connection with reading and writing skills. </a:t>
            </a:r>
          </a:p>
          <a:p>
            <a:pPr>
              <a:buFont typeface="Wingdings" charset="2"/>
              <a:buChar char="u"/>
            </a:pPr>
            <a:r>
              <a:rPr lang="en-US" dirty="0" smtClean="0"/>
              <a:t>The findings revealed that local culture integration into language learning classrooms created a big difference for the improvement of learners’ reading and writing classes proving the hypothesis of the study right. </a:t>
            </a:r>
          </a:p>
          <a:p>
            <a:pPr>
              <a:buFont typeface="Wingdings" charset="2"/>
              <a:buChar char="u"/>
            </a:pPr>
            <a:r>
              <a:rPr lang="en-US" dirty="0" smtClean="0"/>
              <a:t>These results are in good agreement with </a:t>
            </a:r>
            <a:r>
              <a:rPr lang="en-US" dirty="0" err="1" smtClean="0"/>
              <a:t>Kramsch</a:t>
            </a:r>
            <a:r>
              <a:rPr lang="en-US" dirty="0" smtClean="0"/>
              <a:t> (1993)’s, who describes the “third culture” of the language classroom—a neutral space that learners can create and use to explore and reflect on their own and the target culture and language. Similarly, the results of the present research are consistent with Smith (1976) as well, who claims that the educational goal of learning an international language is to enable learners to communicate their ideas and culture to others. </a:t>
            </a:r>
          </a:p>
          <a:p>
            <a:pPr marL="0" indent="0">
              <a:buFont typeface="Wingdings" pitchFamily="2" charset="2"/>
              <a:buNone/>
            </a:pPr>
            <a:endParaRPr lang="en-US" dirty="0"/>
          </a:p>
        </p:txBody>
      </p:sp>
    </p:spTree>
    <p:extLst>
      <p:ext uri="{BB962C8B-B14F-4D97-AF65-F5344CB8AC3E}">
        <p14:creationId xmlns:p14="http://schemas.microsoft.com/office/powerpoint/2010/main" val="9357736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999420"/>
            <a:ext cx="7543800" cy="618420"/>
          </a:xfrm>
        </p:spPr>
        <p:txBody>
          <a:bodyPr>
            <a:normAutofit fontScale="90000"/>
          </a:bodyPr>
          <a:lstStyle/>
          <a:p>
            <a:r>
              <a:rPr lang="en-US" sz="2700" dirty="0" smtClean="0"/>
              <a:t>Research Question 4: </a:t>
            </a:r>
            <a:r>
              <a:rPr lang="en-US" sz="2700" b="1" dirty="0"/>
              <a:t>What are the attitudes, opinions and preferences of university preparatory school students about the local and target culture in their language learning process? </a:t>
            </a:r>
            <a:r>
              <a:rPr lang="en-US" sz="4400" b="1" dirty="0"/>
              <a:t/>
            </a:r>
            <a:br>
              <a:rPr lang="en-US" sz="4400" b="1" dirty="0"/>
            </a:br>
            <a:endParaRPr lang="en-US" sz="4400" dirty="0"/>
          </a:p>
        </p:txBody>
      </p:sp>
      <p:sp>
        <p:nvSpPr>
          <p:cNvPr id="4" name="TextBox 3"/>
          <p:cNvSpPr txBox="1"/>
          <p:nvPr/>
        </p:nvSpPr>
        <p:spPr>
          <a:xfrm>
            <a:off x="433259" y="2031358"/>
            <a:ext cx="8310008" cy="5078314"/>
          </a:xfrm>
          <a:prstGeom prst="rect">
            <a:avLst/>
          </a:prstGeom>
          <a:noFill/>
        </p:spPr>
        <p:txBody>
          <a:bodyPr wrap="square" rtlCol="0">
            <a:spAutoFit/>
          </a:bodyPr>
          <a:lstStyle/>
          <a:p>
            <a:pPr algn="just"/>
            <a:r>
              <a:rPr lang="en-US" dirty="0" smtClean="0"/>
              <a:t>1. Participants of the study have integrative motivation to learn English. They explain their reasons to learn English as to communicate with Americans or the English or for education in the U.K or the U.S.A.</a:t>
            </a:r>
          </a:p>
          <a:p>
            <a:endParaRPr lang="en-US" dirty="0" smtClean="0"/>
          </a:p>
          <a:p>
            <a:r>
              <a:rPr lang="en-US" dirty="0" smtClean="0"/>
              <a:t>2. Culture does not find a tangible place in ELT classrooms. This might be because of time limitations or lack of motivation.</a:t>
            </a:r>
          </a:p>
          <a:p>
            <a:endParaRPr lang="en-US" dirty="0"/>
          </a:p>
          <a:p>
            <a:r>
              <a:rPr lang="en-US" dirty="0" smtClean="0"/>
              <a:t>3. Both target and local cultures should be included in the foreign language learning classrooms, </a:t>
            </a:r>
            <a:r>
              <a:rPr lang="en-US" dirty="0"/>
              <a:t>since they feel the necessity of inner cycle countries’ knowledge, also they need the familiarity of local culture </a:t>
            </a:r>
            <a:r>
              <a:rPr lang="en-US" dirty="0" smtClean="0"/>
              <a:t>topics.</a:t>
            </a:r>
          </a:p>
          <a:p>
            <a:endParaRPr lang="en-US" dirty="0"/>
          </a:p>
          <a:p>
            <a:r>
              <a:rPr lang="en-US" dirty="0" smtClean="0"/>
              <a:t>4. The topics are not attractive in reading and writing classes. Essay writing requires a lot of knowledge and skills. The topics should be familiar.</a:t>
            </a:r>
          </a:p>
          <a:p>
            <a:endParaRPr lang="en-US" dirty="0"/>
          </a:p>
          <a:p>
            <a:r>
              <a:rPr lang="en-US" dirty="0" smtClean="0"/>
              <a:t>5. Topics are mostly oriented around inner cycle countries’ cultures.</a:t>
            </a:r>
          </a:p>
          <a:p>
            <a:endParaRPr lang="en-US" dirty="0"/>
          </a:p>
          <a:p>
            <a:endParaRPr lang="en-US" dirty="0"/>
          </a:p>
        </p:txBody>
      </p:sp>
    </p:spTree>
    <p:extLst>
      <p:ext uri="{BB962C8B-B14F-4D97-AF65-F5344CB8AC3E}">
        <p14:creationId xmlns:p14="http://schemas.microsoft.com/office/powerpoint/2010/main" val="16981574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a:t>
            </a:r>
            <a:endParaRPr lang="en-US" dirty="0"/>
          </a:p>
        </p:txBody>
      </p:sp>
      <p:sp>
        <p:nvSpPr>
          <p:cNvPr id="4" name="TextBox 3"/>
          <p:cNvSpPr txBox="1"/>
          <p:nvPr/>
        </p:nvSpPr>
        <p:spPr>
          <a:xfrm>
            <a:off x="374711" y="1841242"/>
            <a:ext cx="8769289" cy="5016758"/>
          </a:xfrm>
          <a:prstGeom prst="rect">
            <a:avLst/>
          </a:prstGeom>
          <a:noFill/>
        </p:spPr>
        <p:txBody>
          <a:bodyPr wrap="square" rtlCol="0">
            <a:spAutoFit/>
          </a:bodyPr>
          <a:lstStyle/>
          <a:p>
            <a:pPr marL="457200" indent="-457200">
              <a:buAutoNum type="arabicPeriod"/>
            </a:pPr>
            <a:r>
              <a:rPr lang="en-US" sz="2000" dirty="0" smtClean="0"/>
              <a:t>For more conclusive results: an experimental study in different settings with different types of participants might be conducted.</a:t>
            </a:r>
          </a:p>
          <a:p>
            <a:endParaRPr lang="en-US" sz="2000" dirty="0" smtClean="0"/>
          </a:p>
          <a:p>
            <a:pPr marL="457200" indent="-457200">
              <a:buAutoNum type="arabicPeriod"/>
            </a:pPr>
            <a:r>
              <a:rPr lang="en-US" sz="2000" dirty="0" smtClean="0"/>
              <a:t>Future studies might take a longer period of time: Learners might get accustomed to learn with local culture and leave their traditions behind.</a:t>
            </a:r>
          </a:p>
          <a:p>
            <a:pPr marL="457200" indent="-457200">
              <a:buAutoNum type="arabicPeriod"/>
            </a:pPr>
            <a:endParaRPr lang="en-US" sz="2000" dirty="0"/>
          </a:p>
          <a:p>
            <a:pPr marL="457200" indent="-457200">
              <a:buAutoNum type="arabicPeriod"/>
            </a:pPr>
            <a:r>
              <a:rPr lang="en-US" sz="2000" dirty="0" smtClean="0"/>
              <a:t>Future studies might focus on other language skills such as listening, speaking, vocabulary in addition to reading and writing.</a:t>
            </a:r>
          </a:p>
          <a:p>
            <a:pPr marL="457200" indent="-457200">
              <a:buAutoNum type="arabicPeriod"/>
            </a:pPr>
            <a:endParaRPr lang="en-US" sz="2000" dirty="0"/>
          </a:p>
          <a:p>
            <a:pPr marL="457200" indent="-457200">
              <a:buAutoNum type="arabicPeriod"/>
            </a:pPr>
            <a:r>
              <a:rPr lang="en-US" sz="2000" dirty="0" smtClean="0"/>
              <a:t>Learning strategies might alter the results.</a:t>
            </a:r>
          </a:p>
          <a:p>
            <a:pPr marL="457200" indent="-457200">
              <a:buAutoNum type="arabicPeriod"/>
            </a:pPr>
            <a:endParaRPr lang="en-US" sz="2000" dirty="0"/>
          </a:p>
          <a:p>
            <a:pPr marL="457200" indent="-457200">
              <a:buAutoNum type="arabicPeriod"/>
            </a:pPr>
            <a:r>
              <a:rPr lang="en-US" sz="2000" dirty="0" smtClean="0"/>
              <a:t>Publishing houses might consider learners’ needs in terms of local culture integration and teachers could include local culture oriented materials into their curriculum.</a:t>
            </a:r>
          </a:p>
          <a:p>
            <a:pPr marL="457200" indent="-457200">
              <a:buAutoNum type="arabicPeriod"/>
            </a:pPr>
            <a:endParaRPr lang="en-US" sz="2000" dirty="0"/>
          </a:p>
        </p:txBody>
      </p:sp>
    </p:spTree>
    <p:extLst>
      <p:ext uri="{BB962C8B-B14F-4D97-AF65-F5344CB8AC3E}">
        <p14:creationId xmlns:p14="http://schemas.microsoft.com/office/powerpoint/2010/main" val="24629468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Thank you.</a:t>
            </a:r>
            <a:endParaRPr lang="en-US" dirty="0"/>
          </a:p>
        </p:txBody>
      </p:sp>
      <p:pic>
        <p:nvPicPr>
          <p:cNvPr id="5" name="Picture 4" descr="6a00e552737cff883301a3fd311baf970b-300w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732793"/>
            <a:ext cx="3810000" cy="3305807"/>
          </a:xfrm>
          <a:prstGeom prst="rect">
            <a:avLst/>
          </a:prstGeom>
        </p:spPr>
      </p:pic>
    </p:spTree>
    <p:extLst>
      <p:ext uri="{BB962C8B-B14F-4D97-AF65-F5344CB8AC3E}">
        <p14:creationId xmlns:p14="http://schemas.microsoft.com/office/powerpoint/2010/main" val="11701226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3067" y="1448273"/>
            <a:ext cx="8198116" cy="4832093"/>
          </a:xfrm>
          <a:prstGeom prst="rect">
            <a:avLst/>
          </a:prstGeom>
        </p:spPr>
        <p:txBody>
          <a:bodyPr wrap="square">
            <a:spAutoFit/>
          </a:bodyPr>
          <a:lstStyle/>
          <a:p>
            <a:pPr marL="457200" indent="-457200" algn="just">
              <a:buFont typeface="Wingdings" charset="2"/>
              <a:buChar char="u"/>
            </a:pPr>
            <a:r>
              <a:rPr lang="en-US" sz="2800" dirty="0"/>
              <a:t>This study investigates whether integrating the local culture of learners into learning English as a foreign language has a positive impact on the language </a:t>
            </a:r>
            <a:r>
              <a:rPr lang="en-US" sz="2800" dirty="0" smtClean="0"/>
              <a:t>development of learners pertaining to reading and writing skills.</a:t>
            </a:r>
          </a:p>
          <a:p>
            <a:pPr algn="just"/>
            <a:endParaRPr lang="en-US" sz="2800" dirty="0"/>
          </a:p>
          <a:p>
            <a:pPr marL="457200" indent="-457200" algn="just">
              <a:buFont typeface="Wingdings" charset="2"/>
              <a:buChar char="u"/>
            </a:pPr>
            <a:r>
              <a:rPr lang="en-US" sz="2800" dirty="0" smtClean="0"/>
              <a:t>Furthermore</a:t>
            </a:r>
            <a:r>
              <a:rPr lang="en-US" sz="2800" dirty="0"/>
              <a:t>, the study intends to elicit the opinions and preferences of the university English preparatory school </a:t>
            </a:r>
            <a:r>
              <a:rPr lang="en-US" sz="2800" dirty="0" smtClean="0"/>
              <a:t>students</a:t>
            </a:r>
            <a:r>
              <a:rPr lang="tr-TR" sz="2800" dirty="0" smtClean="0"/>
              <a:t> </a:t>
            </a:r>
            <a:r>
              <a:rPr lang="en-US" sz="2800" dirty="0" smtClean="0"/>
              <a:t>with </a:t>
            </a:r>
            <a:r>
              <a:rPr lang="en-US" sz="2800" dirty="0"/>
              <a:t>respect to culture and language teaching. </a:t>
            </a:r>
          </a:p>
        </p:txBody>
      </p:sp>
      <p:sp>
        <p:nvSpPr>
          <p:cNvPr id="3" name="Title 1"/>
          <p:cNvSpPr txBox="1">
            <a:spLocks/>
          </p:cNvSpPr>
          <p:nvPr/>
        </p:nvSpPr>
        <p:spPr>
          <a:xfrm>
            <a:off x="800100" y="691510"/>
            <a:ext cx="7543800" cy="1371600"/>
          </a:xfrm>
          <a:prstGeom prst="rect">
            <a:avLst/>
          </a:prstGeom>
        </p:spPr>
        <p:txBody>
          <a:bodyPr>
            <a:noAutofit/>
          </a:bodyPr>
          <a:lstStyle>
            <a:lvl1pPr algn="ctr" defTabSz="914400" rtl="0" eaLnBrk="1" latinLnBrk="0" hangingPunct="1">
              <a:spcBef>
                <a:spcPct val="0"/>
              </a:spcBef>
              <a:buNone/>
              <a:defRPr sz="5600" kern="1200">
                <a:solidFill>
                  <a:schemeClr val="tx1"/>
                </a:solidFill>
                <a:latin typeface="+mj-lt"/>
                <a:ea typeface="+mj-ea"/>
                <a:cs typeface="+mj-cs"/>
              </a:defRPr>
            </a:lvl1pPr>
          </a:lstStyle>
          <a:p>
            <a:r>
              <a:rPr lang="en-US" sz="4000" b="1" dirty="0" smtClean="0"/>
              <a:t>The Aim of the Study</a:t>
            </a:r>
            <a:endParaRPr lang="en-US" sz="3600" dirty="0"/>
          </a:p>
        </p:txBody>
      </p:sp>
    </p:spTree>
    <p:extLst>
      <p:ext uri="{BB962C8B-B14F-4D97-AF65-F5344CB8AC3E}">
        <p14:creationId xmlns:p14="http://schemas.microsoft.com/office/powerpoint/2010/main" val="4023298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calcmode="lin" valueType="num">
                                      <p:cBhvr additive="base">
                                        <p:cTn id="12" dur="500"/>
                                        <p:tgtEl>
                                          <p:spTgt spid="2">
                                            <p:txEl>
                                              <p:pRg st="2" end="2"/>
                                            </p:txEl>
                                          </p:spTgt>
                                        </p:tgtEl>
                                        <p:attrNameLst>
                                          <p:attrName>ppt_y</p:attrName>
                                        </p:attrNameLst>
                                      </p:cBhvr>
                                      <p:tavLst>
                                        <p:tav tm="0">
                                          <p:val>
                                            <p:strVal val="#ppt_y+#ppt_h*1.125000"/>
                                          </p:val>
                                        </p:tav>
                                        <p:tav tm="100000">
                                          <p:val>
                                            <p:strVal val="#ppt_y"/>
                                          </p:val>
                                        </p:tav>
                                      </p:tavLst>
                                    </p:anim>
                                    <p:animEffect transition="in" filter="wipe(up)">
                                      <p:cBhvr>
                                        <p:cTn id="1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428625"/>
            <a:ext cx="7543800" cy="1371600"/>
          </a:xfrm>
        </p:spPr>
        <p:txBody>
          <a:bodyPr>
            <a:noAutofit/>
          </a:bodyPr>
          <a:lstStyle/>
          <a:p>
            <a:r>
              <a:rPr lang="en-US" sz="5400" dirty="0" smtClean="0"/>
              <a:t>Research Questions</a:t>
            </a:r>
            <a:endParaRPr lang="en-US" sz="5400" dirty="0"/>
          </a:p>
        </p:txBody>
      </p:sp>
      <p:sp>
        <p:nvSpPr>
          <p:cNvPr id="3" name="Content Placeholder 2"/>
          <p:cNvSpPr>
            <a:spLocks noGrp="1"/>
          </p:cNvSpPr>
          <p:nvPr>
            <p:ph idx="1"/>
          </p:nvPr>
        </p:nvSpPr>
        <p:spPr>
          <a:xfrm>
            <a:off x="-1" y="2084294"/>
            <a:ext cx="8869519" cy="4394350"/>
          </a:xfrm>
        </p:spPr>
        <p:txBody>
          <a:bodyPr>
            <a:normAutofit fontScale="92500"/>
          </a:bodyPr>
          <a:lstStyle/>
          <a:p>
            <a:pPr lvl="0"/>
            <a:r>
              <a:rPr lang="en-US" sz="3000" b="1" dirty="0" smtClean="0"/>
              <a:t>1</a:t>
            </a:r>
            <a:r>
              <a:rPr lang="en-US" sz="2800" b="1" dirty="0" smtClean="0"/>
              <a:t>.</a:t>
            </a:r>
            <a:r>
              <a:rPr lang="en-US" sz="2800" dirty="0" smtClean="0"/>
              <a:t> Is </a:t>
            </a:r>
            <a:r>
              <a:rPr lang="en-US" sz="2800" dirty="0"/>
              <a:t>there a significant difference in the proficiency </a:t>
            </a:r>
            <a:r>
              <a:rPr lang="en-US" sz="2800" dirty="0" smtClean="0"/>
              <a:t>levels with regard to </a:t>
            </a:r>
            <a:r>
              <a:rPr lang="en-US" sz="2800" b="1" dirty="0" smtClean="0"/>
              <a:t>reading and writing </a:t>
            </a:r>
            <a:r>
              <a:rPr lang="en-US" sz="2800" dirty="0" smtClean="0"/>
              <a:t>skills </a:t>
            </a:r>
            <a:r>
              <a:rPr lang="en-US" sz="2800" dirty="0" smtClean="0"/>
              <a:t>between </a:t>
            </a:r>
            <a:r>
              <a:rPr lang="en-US" sz="2800" dirty="0"/>
              <a:t>learners who are taught in accordance with </a:t>
            </a:r>
            <a:r>
              <a:rPr lang="en-US" sz="2800" b="1" dirty="0"/>
              <a:t>the local culture ecology </a:t>
            </a:r>
            <a:r>
              <a:rPr lang="en-US" sz="2800" dirty="0"/>
              <a:t>and </a:t>
            </a:r>
            <a:r>
              <a:rPr lang="en-US" sz="2800" b="1" i="1" dirty="0"/>
              <a:t>the target culture </a:t>
            </a:r>
            <a:r>
              <a:rPr lang="en-US" sz="2800" dirty="0"/>
              <a:t>and those who learn </a:t>
            </a:r>
            <a:r>
              <a:rPr lang="en-US" sz="2800" b="1" dirty="0"/>
              <a:t>the target language </a:t>
            </a:r>
            <a:r>
              <a:rPr lang="en-US" sz="2800" b="1" u="sng" dirty="0"/>
              <a:t>solely</a:t>
            </a:r>
            <a:r>
              <a:rPr lang="en-US" sz="2800" dirty="0"/>
              <a:t> based on the target culture</a:t>
            </a:r>
            <a:r>
              <a:rPr lang="en-US" sz="2800" dirty="0" smtClean="0"/>
              <a:t>?</a:t>
            </a:r>
            <a:endParaRPr lang="tr-TR" sz="2800" dirty="0" smtClean="0"/>
          </a:p>
          <a:p>
            <a:pPr lvl="0"/>
            <a:endParaRPr lang="tr-TR" sz="500" dirty="0" smtClean="0"/>
          </a:p>
          <a:p>
            <a:pPr lvl="0"/>
            <a:endParaRPr lang="en-US" sz="100" dirty="0" smtClean="0"/>
          </a:p>
          <a:p>
            <a:r>
              <a:rPr lang="en-US" sz="2800" b="1" dirty="0" smtClean="0"/>
              <a:t>2. </a:t>
            </a:r>
            <a:r>
              <a:rPr lang="en-US" sz="2800" dirty="0"/>
              <a:t>What are the </a:t>
            </a:r>
            <a:r>
              <a:rPr lang="en-US" sz="2800" b="1" dirty="0"/>
              <a:t>attitudes, opinions and preferences </a:t>
            </a:r>
            <a:r>
              <a:rPr lang="en-US" sz="2800" dirty="0"/>
              <a:t>of university preparatory school students </a:t>
            </a:r>
            <a:r>
              <a:rPr lang="en-US" sz="2800" b="1" dirty="0"/>
              <a:t>about the local and target culture in their language learning process? </a:t>
            </a:r>
          </a:p>
          <a:p>
            <a:pPr lvl="0"/>
            <a:endParaRPr lang="en-US" dirty="0" smtClean="0"/>
          </a:p>
          <a:p>
            <a:pPr lvl="0"/>
            <a:endParaRPr lang="en-US" dirty="0"/>
          </a:p>
          <a:p>
            <a:endParaRPr lang="en-US" dirty="0"/>
          </a:p>
        </p:txBody>
      </p:sp>
    </p:spTree>
    <p:extLst>
      <p:ext uri="{BB962C8B-B14F-4D97-AF65-F5344CB8AC3E}">
        <p14:creationId xmlns:p14="http://schemas.microsoft.com/office/powerpoint/2010/main" val="3952512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wedge">
                                      <p:cBhvr>
                                        <p:cTn id="14"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does language teaching fail?</a:t>
            </a:r>
            <a:endParaRPr lang="en-US" dirty="0"/>
          </a:p>
        </p:txBody>
      </p:sp>
      <p:graphicFrame>
        <p:nvGraphicFramePr>
          <p:cNvPr id="5" name="Diagram 4"/>
          <p:cNvGraphicFramePr/>
          <p:nvPr>
            <p:extLst>
              <p:ext uri="{D42A27DB-BD31-4B8C-83A1-F6EECF244321}">
                <p14:modId xmlns:p14="http://schemas.microsoft.com/office/powerpoint/2010/main" val="58759136"/>
              </p:ext>
            </p:extLst>
          </p:nvPr>
        </p:nvGraphicFramePr>
        <p:xfrm>
          <a:off x="215280" y="2044755"/>
          <a:ext cx="8928720" cy="45139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ontent Placeholder 2"/>
          <p:cNvSpPr txBox="1">
            <a:spLocks/>
          </p:cNvSpPr>
          <p:nvPr/>
        </p:nvSpPr>
        <p:spPr>
          <a:xfrm>
            <a:off x="2302200" y="5943000"/>
            <a:ext cx="2433305" cy="584649"/>
          </a:xfrm>
          <a:prstGeom prst="rect">
            <a:avLst/>
          </a:prstGeom>
        </p:spPr>
        <p:txBody>
          <a:bodyPr vert="horz" lIns="91440" tIns="45720" rIns="91440" bIns="45720" rtlCol="0">
            <a:normAutofit/>
          </a:bodyPr>
          <a:lstStyle>
            <a:lvl1pPr marL="457200" indent="-457200" algn="l" defTabSz="914400" rtl="0" eaLnBrk="1" latinLnBrk="0" hangingPunct="1">
              <a:spcBef>
                <a:spcPts val="2000"/>
              </a:spcBef>
              <a:buSzPct val="10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500"/>
              </a:spcBef>
              <a:buClr>
                <a:schemeClr val="tx1">
                  <a:lumMod val="60000"/>
                  <a:lumOff val="40000"/>
                </a:schemeClr>
              </a:buClr>
              <a:buSzPct val="10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500"/>
              </a:spcBef>
              <a:buSzPct val="10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500"/>
              </a:spcBef>
              <a:buClr>
                <a:schemeClr val="tx1">
                  <a:lumMod val="60000"/>
                  <a:lumOff val="40000"/>
                </a:schemeClr>
              </a:buClr>
              <a:buSzPct val="100000"/>
              <a:buFont typeface="Wingdings" pitchFamily="2" charset="2"/>
              <a:buChar char=""/>
              <a:defRPr sz="1800" kern="1200">
                <a:solidFill>
                  <a:schemeClr val="tx1"/>
                </a:solidFill>
                <a:latin typeface="+mn-lt"/>
                <a:ea typeface="+mn-ea"/>
                <a:cs typeface="+mn-cs"/>
              </a:defRPr>
            </a:lvl4pPr>
            <a:lvl5pPr marL="2286000" indent="-457200" algn="l" defTabSz="914400" rtl="0" eaLnBrk="1" latinLnBrk="0" hangingPunct="1">
              <a:spcBef>
                <a:spcPts val="1500"/>
              </a:spcBef>
              <a:buSzPct val="100000"/>
              <a:buFont typeface="Wingdings" pitchFamily="2" charset="2"/>
              <a:buChar char=""/>
              <a:defRPr sz="1800" kern="1200">
                <a:solidFill>
                  <a:schemeClr val="tx1"/>
                </a:solidFill>
                <a:latin typeface="+mn-lt"/>
                <a:ea typeface="+mn-ea"/>
                <a:cs typeface="+mn-cs"/>
              </a:defRPr>
            </a:lvl5pPr>
            <a:lvl6pPr marL="27432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sz="1800" kern="1200">
                <a:solidFill>
                  <a:schemeClr val="tx1"/>
                </a:solidFill>
                <a:latin typeface="+mn-lt"/>
                <a:ea typeface="+mn-ea"/>
                <a:cs typeface="+mn-cs"/>
              </a:defRPr>
            </a:lvl6pPr>
            <a:lvl7pPr marL="3200400" indent="-457200" algn="l" defTabSz="914400" rtl="0" eaLnBrk="1" latinLnBrk="0" hangingPunct="1">
              <a:spcBef>
                <a:spcPts val="1500"/>
              </a:spcBef>
              <a:buSzPct val="100000"/>
              <a:buFont typeface="Wingdings" pitchFamily="2" charset="2"/>
              <a:buChar char=""/>
              <a:tabLst/>
              <a:defRPr sz="1800" kern="1200" baseline="0">
                <a:solidFill>
                  <a:schemeClr val="tx1"/>
                </a:solidFill>
                <a:latin typeface="+mn-lt"/>
                <a:ea typeface="+mn-ea"/>
                <a:cs typeface="+mn-cs"/>
              </a:defRPr>
            </a:lvl7pPr>
            <a:lvl8pPr marL="3657600" indent="-457200" algn="l" defTabSz="914400" rtl="0" eaLnBrk="1" latinLnBrk="0" hangingPunct="1">
              <a:spcBef>
                <a:spcPts val="1500"/>
              </a:spcBef>
              <a:buClr>
                <a:schemeClr val="tx1">
                  <a:lumMod val="60000"/>
                  <a:lumOff val="40000"/>
                </a:schemeClr>
              </a:buClr>
              <a:buSzPct val="100000"/>
              <a:buFont typeface="Wingdings" pitchFamily="2" charset="2"/>
              <a:buChar char=""/>
              <a:tabLst/>
              <a:defRPr sz="1800" kern="1200" baseline="0">
                <a:solidFill>
                  <a:schemeClr val="tx1"/>
                </a:solidFill>
                <a:latin typeface="+mn-lt"/>
                <a:ea typeface="+mn-ea"/>
                <a:cs typeface="+mn-cs"/>
              </a:defRPr>
            </a:lvl8pPr>
            <a:lvl9pPr marL="4114800" indent="-457200" algn="l" defTabSz="914400" rtl="0" eaLnBrk="1" latinLnBrk="0" hangingPunct="1">
              <a:spcBef>
                <a:spcPts val="1500"/>
              </a:spcBef>
              <a:buSzPct val="100000"/>
              <a:buFont typeface="Wingdings" pitchFamily="2" charset="2"/>
              <a:buChar char=""/>
              <a:tabLst/>
              <a:defRPr sz="1800" kern="1200" baseline="0">
                <a:solidFill>
                  <a:schemeClr val="tx1"/>
                </a:solidFill>
                <a:latin typeface="+mn-lt"/>
                <a:ea typeface="+mn-ea"/>
                <a:cs typeface="+mn-cs"/>
              </a:defRPr>
            </a:lvl9pPr>
          </a:lstStyle>
          <a:p>
            <a:r>
              <a:rPr lang="en-US" dirty="0" err="1" smtClean="0"/>
              <a:t>Kachru</a:t>
            </a:r>
            <a:r>
              <a:rPr lang="en-US" dirty="0" smtClean="0"/>
              <a:t>, 1994</a:t>
            </a:r>
            <a:endParaRPr lang="en-US" dirty="0"/>
          </a:p>
        </p:txBody>
      </p:sp>
    </p:spTree>
    <p:extLst>
      <p:ext uri="{BB962C8B-B14F-4D97-AF65-F5344CB8AC3E}">
        <p14:creationId xmlns:p14="http://schemas.microsoft.com/office/powerpoint/2010/main" val="2622161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3"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
                                        <p:tgtEl>
                                          <p:spTgt spid="6"/>
                                        </p:tgtEl>
                                      </p:cBhvr>
                                    </p:animEffect>
                                    <p:anim calcmode="lin" valueType="num">
                                      <p:cBhvr>
                                        <p:cTn id="16" dur="400" fill="hold"/>
                                        <p:tgtEl>
                                          <p:spTgt spid="6"/>
                                        </p:tgtEl>
                                        <p:attrNameLst>
                                          <p:attrName>ppt_x</p:attrName>
                                        </p:attrNameLst>
                                      </p:cBhvr>
                                      <p:tavLst>
                                        <p:tav tm="0">
                                          <p:val>
                                            <p:strVal val="#ppt_x"/>
                                          </p:val>
                                        </p:tav>
                                        <p:tav tm="100000">
                                          <p:val>
                                            <p:strVal val="#ppt_x"/>
                                          </p:val>
                                        </p:tav>
                                      </p:tavLst>
                                    </p:anim>
                                    <p:anim calcmode="lin" valueType="num">
                                      <p:cBhvr>
                                        <p:cTn id="17" dur="400" fill="hold"/>
                                        <p:tgtEl>
                                          <p:spTgt spid="6"/>
                                        </p:tgtEl>
                                        <p:attrNameLst>
                                          <p:attrName>ppt_y</p:attrName>
                                        </p:attrNameLst>
                                      </p:cBhvr>
                                      <p:tavLst>
                                        <p:tav tm="0">
                                          <p:val>
                                            <p:strVal val="#ppt_y+0.31"/>
                                          </p:val>
                                        </p:tav>
                                        <p:tav tm="100000">
                                          <p:val>
                                            <p:strVal val="#ppt_y+0.31"/>
                                          </p:val>
                                        </p:tav>
                                      </p:tavLst>
                                    </p:anim>
                                    <p:anim calcmode="lin" valueType="num">
                                      <p:cBhvr>
                                        <p:cTn id="18"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9"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5" grpId="0">
        <p:bldAsOne/>
      </p:bldGraphic>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752" y="353049"/>
            <a:ext cx="8632710" cy="1371600"/>
          </a:xfrm>
        </p:spPr>
        <p:txBody>
          <a:bodyPr>
            <a:noAutofit/>
          </a:bodyPr>
          <a:lstStyle/>
          <a:p>
            <a:r>
              <a:rPr lang="en-US" sz="4800" dirty="0" smtClean="0"/>
              <a:t>Should culture be incorporated into L2 teaching?</a:t>
            </a:r>
            <a:endParaRPr lang="en-US" sz="4800" dirty="0"/>
          </a:p>
        </p:txBody>
      </p:sp>
      <p:sp>
        <p:nvSpPr>
          <p:cNvPr id="3" name="Content Placeholder 2"/>
          <p:cNvSpPr>
            <a:spLocks noGrp="1"/>
          </p:cNvSpPr>
          <p:nvPr>
            <p:ph idx="1"/>
          </p:nvPr>
        </p:nvSpPr>
        <p:spPr>
          <a:xfrm>
            <a:off x="193752" y="2084294"/>
            <a:ext cx="8632710" cy="4437398"/>
          </a:xfrm>
        </p:spPr>
        <p:txBody>
          <a:bodyPr>
            <a:normAutofit/>
          </a:bodyPr>
          <a:lstStyle/>
          <a:p>
            <a:endParaRPr lang="tr-TR" sz="1500" dirty="0" smtClean="0"/>
          </a:p>
          <a:p>
            <a:r>
              <a:rPr lang="en-US" dirty="0" smtClean="0"/>
              <a:t>Smith (1976)</a:t>
            </a:r>
          </a:p>
          <a:p>
            <a:pPr lvl="0"/>
            <a:r>
              <a:rPr lang="en-US" dirty="0" smtClean="0"/>
              <a:t>Internalizing the culture of native speakers</a:t>
            </a:r>
            <a:endParaRPr lang="en-US" dirty="0"/>
          </a:p>
          <a:p>
            <a:pPr lvl="0"/>
            <a:r>
              <a:rPr lang="en-US" dirty="0" smtClean="0"/>
              <a:t>A “de-nationalized” language</a:t>
            </a:r>
            <a:endParaRPr lang="en-US" dirty="0"/>
          </a:p>
          <a:p>
            <a:pPr lvl="0"/>
            <a:r>
              <a:rPr lang="en-US" dirty="0" smtClean="0"/>
              <a:t>Communicating one’s ideas and culture to others</a:t>
            </a:r>
            <a:endParaRPr lang="en-US" dirty="0"/>
          </a:p>
          <a:p>
            <a:endParaRPr lang="en-US" dirty="0"/>
          </a:p>
        </p:txBody>
      </p:sp>
    </p:spTree>
    <p:extLst>
      <p:ext uri="{BB962C8B-B14F-4D97-AF65-F5344CB8AC3E}">
        <p14:creationId xmlns:p14="http://schemas.microsoft.com/office/powerpoint/2010/main" val="2419838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3"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
                                        <p:tgtEl>
                                          <p:spTgt spid="3">
                                            <p:txEl>
                                              <p:pRg st="2" end="2"/>
                                            </p:txEl>
                                          </p:spTgt>
                                        </p:tgtEl>
                                      </p:cBhvr>
                                    </p:animEffect>
                                    <p:anim calcmode="lin" valueType="num">
                                      <p:cBhvr>
                                        <p:cTn id="15"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3"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
                                        <p:tgtEl>
                                          <p:spTgt spid="3">
                                            <p:txEl>
                                              <p:pRg st="3" end="3"/>
                                            </p:txEl>
                                          </p:spTgt>
                                        </p:tgtEl>
                                      </p:cBhvr>
                                    </p:animEffect>
                                    <p:anim calcmode="lin" valueType="num">
                                      <p:cBhvr>
                                        <p:cTn id="24" dur="4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4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3"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
                                        <p:tgtEl>
                                          <p:spTgt spid="3">
                                            <p:txEl>
                                              <p:pRg st="4" end="4"/>
                                            </p:txEl>
                                          </p:spTgt>
                                        </p:tgtEl>
                                      </p:cBhvr>
                                    </p:animEffect>
                                    <p:anim calcmode="lin" valueType="num">
                                      <p:cBhvr>
                                        <p:cTn id="33"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Background of the Study</a:t>
            </a:r>
            <a:endParaRPr lang="en-US" dirty="0"/>
          </a:p>
        </p:txBody>
      </p:sp>
      <p:sp>
        <p:nvSpPr>
          <p:cNvPr id="3" name="Content Placeholder 2"/>
          <p:cNvSpPr>
            <a:spLocks noGrp="1"/>
          </p:cNvSpPr>
          <p:nvPr>
            <p:ph idx="1"/>
          </p:nvPr>
        </p:nvSpPr>
        <p:spPr/>
        <p:txBody>
          <a:bodyPr>
            <a:normAutofit/>
          </a:bodyPr>
          <a:lstStyle/>
          <a:p>
            <a:pPr algn="ctr"/>
            <a:r>
              <a:rPr lang="en-US" b="1" dirty="0" smtClean="0"/>
              <a:t>Language and Culture</a:t>
            </a:r>
          </a:p>
          <a:p>
            <a:r>
              <a:rPr lang="en-US" dirty="0" err="1"/>
              <a:t>Liddicoat</a:t>
            </a:r>
            <a:r>
              <a:rPr lang="en-US" dirty="0"/>
              <a:t> et al. (2003</a:t>
            </a:r>
            <a:r>
              <a:rPr lang="en-US" dirty="0" smtClean="0"/>
              <a:t>): Understanding </a:t>
            </a:r>
            <a:r>
              <a:rPr lang="en-US" dirty="0"/>
              <a:t>the nature of the relationship between</a:t>
            </a:r>
            <a:r>
              <a:rPr lang="en-US" b="1" dirty="0"/>
              <a:t> language and culture</a:t>
            </a:r>
            <a:r>
              <a:rPr lang="en-US" dirty="0"/>
              <a:t> is central to the process of learning another language</a:t>
            </a:r>
            <a:r>
              <a:rPr lang="en-US" dirty="0" smtClean="0"/>
              <a:t>.</a:t>
            </a:r>
            <a:endParaRPr lang="en-US" dirty="0"/>
          </a:p>
          <a:p>
            <a:r>
              <a:rPr lang="en-US" dirty="0" smtClean="0"/>
              <a:t>Actual language use: </a:t>
            </a:r>
            <a:r>
              <a:rPr lang="en-US" b="1" dirty="0" smtClean="0"/>
              <a:t>forms vs. context</a:t>
            </a:r>
          </a:p>
          <a:p>
            <a:r>
              <a:rPr lang="en-US" dirty="0" smtClean="0"/>
              <a:t>Creating </a:t>
            </a:r>
            <a:r>
              <a:rPr lang="en-US" dirty="0"/>
              <a:t>and interpreting meaning is done within </a:t>
            </a:r>
            <a:r>
              <a:rPr lang="en-US" b="1" dirty="0"/>
              <a:t>a cultural </a:t>
            </a:r>
            <a:r>
              <a:rPr lang="en-US" b="1" dirty="0" smtClean="0"/>
              <a:t>framework.</a:t>
            </a:r>
          </a:p>
          <a:p>
            <a:endParaRPr lang="en-US" dirty="0"/>
          </a:p>
        </p:txBody>
      </p:sp>
    </p:spTree>
    <p:extLst>
      <p:ext uri="{BB962C8B-B14F-4D97-AF65-F5344CB8AC3E}">
        <p14:creationId xmlns:p14="http://schemas.microsoft.com/office/powerpoint/2010/main" val="3572704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863" y="381000"/>
            <a:ext cx="8064037" cy="1371600"/>
          </a:xfrm>
        </p:spPr>
        <p:txBody>
          <a:bodyPr>
            <a:noAutofit/>
          </a:bodyPr>
          <a:lstStyle/>
          <a:p>
            <a:r>
              <a:rPr lang="en-US" sz="4000" dirty="0" err="1" smtClean="0"/>
              <a:t>Cortazzi</a:t>
            </a:r>
            <a:r>
              <a:rPr lang="en-US" sz="4000" dirty="0" smtClean="0"/>
              <a:t> and Jin (1999):</a:t>
            </a:r>
            <a:br>
              <a:rPr lang="en-US" sz="4000" dirty="0" smtClean="0"/>
            </a:br>
            <a:r>
              <a:rPr lang="en-US" sz="4000" dirty="0" smtClean="0"/>
              <a:t>Three types of cultural information in language textbooks:</a:t>
            </a:r>
            <a:endParaRPr lang="en-US" sz="4000" dirty="0"/>
          </a:p>
        </p:txBody>
      </p:sp>
      <p:graphicFrame>
        <p:nvGraphicFramePr>
          <p:cNvPr id="9" name="Diagram 8"/>
          <p:cNvGraphicFramePr/>
          <p:nvPr>
            <p:extLst>
              <p:ext uri="{D42A27DB-BD31-4B8C-83A1-F6EECF244321}">
                <p14:modId xmlns:p14="http://schemas.microsoft.com/office/powerpoint/2010/main" val="4232274971"/>
              </p:ext>
            </p:extLst>
          </p:nvPr>
        </p:nvGraphicFramePr>
        <p:xfrm>
          <a:off x="279863" y="2195421"/>
          <a:ext cx="8482015" cy="43632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825591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nlı">
  <a:themeElements>
    <a:clrScheme name="Canlı">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anlı">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anlı">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Verve</Template>
  <TotalTime>21403</TotalTime>
  <Words>2953</Words>
  <Application>Microsoft Office PowerPoint</Application>
  <PresentationFormat>Ekran Gösterisi (4:3)</PresentationFormat>
  <Paragraphs>263</Paragraphs>
  <Slides>33</Slides>
  <Notes>25</Notes>
  <HiddenSlides>0</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33</vt:i4>
      </vt:variant>
    </vt:vector>
  </HeadingPairs>
  <TitlesOfParts>
    <vt:vector size="40" baseType="lpstr">
      <vt:lpstr>Arial</vt:lpstr>
      <vt:lpstr>Calibri</vt:lpstr>
      <vt:lpstr>Century Gothic</vt:lpstr>
      <vt:lpstr>Verdana</vt:lpstr>
      <vt:lpstr>Wingdings</vt:lpstr>
      <vt:lpstr>Wingdings 2</vt:lpstr>
      <vt:lpstr>Canlı</vt:lpstr>
      <vt:lpstr>The Effects of the Local Culture and the Target Language Integration on  Students’ Reading and Writing Skills in an EFL Context </vt:lpstr>
      <vt:lpstr>OUTLINE</vt:lpstr>
      <vt:lpstr>1. Objectives of the Research</vt:lpstr>
      <vt:lpstr>PowerPoint Sunusu</vt:lpstr>
      <vt:lpstr>Research Questions</vt:lpstr>
      <vt:lpstr>Why does language teaching fail?</vt:lpstr>
      <vt:lpstr>Should culture be incorporated into L2 teaching?</vt:lpstr>
      <vt:lpstr>Background of the Study</vt:lpstr>
      <vt:lpstr>Cortazzi and Jin (1999): Three types of cultural information in language textbooks:</vt:lpstr>
      <vt:lpstr>PowerPoint Sunusu</vt:lpstr>
      <vt:lpstr>This work seeks to find the differences in the outcomes of a class that is taught with merely international culture and another class that has studied English with local culture and international culture synthesis.  </vt:lpstr>
      <vt:lpstr>Significance of the Research</vt:lpstr>
      <vt:lpstr>Hypotheses of the Research</vt:lpstr>
      <vt:lpstr>2. Methodology</vt:lpstr>
      <vt:lpstr>PowerPoint Sunusu</vt:lpstr>
      <vt:lpstr>Design </vt:lpstr>
      <vt:lpstr>Participants </vt:lpstr>
      <vt:lpstr>The Length of Time for Studying English</vt:lpstr>
      <vt:lpstr>The Length of Time for Studying English</vt:lpstr>
      <vt:lpstr>PowerPoint Sunusu</vt:lpstr>
      <vt:lpstr>Data Analysis</vt:lpstr>
      <vt:lpstr>3. Findings </vt:lpstr>
      <vt:lpstr>Results of the Pilot Study</vt:lpstr>
      <vt:lpstr>Results of the Pre-test &amp; Post-test Scores</vt:lpstr>
      <vt:lpstr>Results of the Pre-test &amp; Post-test Scores</vt:lpstr>
      <vt:lpstr>4. Discussion / Conclusion </vt:lpstr>
      <vt:lpstr>Research Question 1</vt:lpstr>
      <vt:lpstr>Research Question 2</vt:lpstr>
      <vt:lpstr>Research Question 3</vt:lpstr>
      <vt:lpstr>PowerPoint Sunusu</vt:lpstr>
      <vt:lpstr>Research Question 4: What are the attitudes, opinions and preferences of university preparatory school students about the local and target culture in their language learning process?  </vt:lpstr>
      <vt:lpstr>Implications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Feyza Harman</dc:creator>
  <cp:lastModifiedBy>Emrah GÖRGÜLÜ</cp:lastModifiedBy>
  <cp:revision>139</cp:revision>
  <dcterms:created xsi:type="dcterms:W3CDTF">2015-05-29T20:05:00Z</dcterms:created>
  <dcterms:modified xsi:type="dcterms:W3CDTF">2016-10-03T05:53:26Z</dcterms:modified>
</cp:coreProperties>
</file>