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67" r:id="rId3"/>
    <p:sldId id="257" r:id="rId4"/>
    <p:sldId id="291" r:id="rId5"/>
    <p:sldId id="292" r:id="rId6"/>
    <p:sldId id="294" r:id="rId7"/>
    <p:sldId id="293" r:id="rId8"/>
    <p:sldId id="295" r:id="rId9"/>
    <p:sldId id="296" r:id="rId10"/>
    <p:sldId id="297" r:id="rId11"/>
    <p:sldId id="298" r:id="rId12"/>
    <p:sldId id="300" r:id="rId13"/>
    <p:sldId id="299" r:id="rId14"/>
    <p:sldId id="310" r:id="rId15"/>
    <p:sldId id="301" r:id="rId16"/>
    <p:sldId id="302" r:id="rId17"/>
    <p:sldId id="311" r:id="rId18"/>
    <p:sldId id="303" r:id="rId19"/>
    <p:sldId id="306" r:id="rId20"/>
    <p:sldId id="309" r:id="rId21"/>
    <p:sldId id="304" r:id="rId22"/>
    <p:sldId id="305" r:id="rId23"/>
    <p:sldId id="313" r:id="rId24"/>
    <p:sldId id="314" r:id="rId25"/>
    <p:sldId id="315" r:id="rId26"/>
    <p:sldId id="316" r:id="rId27"/>
    <p:sldId id="290" r:id="rId28"/>
    <p:sldId id="286" r:id="rId29"/>
    <p:sldId id="269" r:id="rId30"/>
    <p:sldId id="31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84050" autoAdjust="0"/>
  </p:normalViewPr>
  <p:slideViewPr>
    <p:cSldViewPr snapToGrid="0">
      <p:cViewPr varScale="1">
        <p:scale>
          <a:sx n="61" d="100"/>
          <a:sy n="61" d="100"/>
        </p:scale>
        <p:origin x="-105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A8BD9-D2E3-4DDA-AADD-79FB55FBF790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A999D-A875-4EF5-9496-04B9DD80BE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832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4027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It</a:t>
            </a:r>
            <a:r>
              <a:rPr lang="tr-TR" dirty="0" smtClean="0"/>
              <a:t> is not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….. </a:t>
            </a:r>
            <a:r>
              <a:rPr lang="tr-TR" dirty="0" err="1" smtClean="0"/>
              <a:t>Didn’t</a:t>
            </a:r>
            <a:r>
              <a:rPr lang="tr-TR" dirty="0" smtClean="0"/>
              <a:t> </a:t>
            </a:r>
            <a:r>
              <a:rPr lang="tr-TR" dirty="0" err="1" smtClean="0"/>
              <a:t>invite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friends</a:t>
            </a:r>
            <a:endParaRPr lang="tr-TR" dirty="0" smtClean="0"/>
          </a:p>
          <a:p>
            <a:r>
              <a:rPr lang="tr-TR" dirty="0" smtClean="0"/>
              <a:t>An </a:t>
            </a:r>
            <a:r>
              <a:rPr lang="tr-TR" dirty="0" err="1" smtClean="0"/>
              <a:t>accusative</a:t>
            </a:r>
            <a:r>
              <a:rPr lang="tr-TR" dirty="0" smtClean="0"/>
              <a:t> </a:t>
            </a:r>
            <a:r>
              <a:rPr lang="tr-TR" dirty="0" err="1" smtClean="0"/>
              <a:t>marked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 NP can </a:t>
            </a:r>
            <a:r>
              <a:rPr lang="tr-TR" dirty="0" err="1" smtClean="0"/>
              <a:t>take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scope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above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below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negation</a:t>
            </a:r>
            <a:r>
              <a:rPr lang="tr-TR" baseline="0" dirty="0" smtClean="0"/>
              <a:t>…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2136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Here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technicality</a:t>
            </a:r>
            <a:r>
              <a:rPr lang="tr-TR" dirty="0" smtClean="0"/>
              <a:t>… Kelepir </a:t>
            </a:r>
            <a:r>
              <a:rPr lang="tr-TR" dirty="0" err="1" smtClean="0"/>
              <a:t>independently</a:t>
            </a:r>
            <a:r>
              <a:rPr lang="tr-TR" dirty="0" smtClean="0"/>
              <a:t> </a:t>
            </a:r>
            <a:r>
              <a:rPr lang="tr-TR" dirty="0" err="1" smtClean="0"/>
              <a:t>proposes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acc</a:t>
            </a:r>
            <a:r>
              <a:rPr lang="tr-TR" dirty="0" smtClean="0"/>
              <a:t>-</a:t>
            </a:r>
            <a:r>
              <a:rPr lang="tr-TR" dirty="0" err="1" smtClean="0"/>
              <a:t>marked</a:t>
            </a:r>
            <a:r>
              <a:rPr lang="tr-TR" dirty="0" smtClean="0"/>
              <a:t> </a:t>
            </a:r>
            <a:r>
              <a:rPr lang="tr-TR" dirty="0" err="1" smtClean="0"/>
              <a:t>NPs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are</a:t>
            </a:r>
            <a:r>
              <a:rPr lang="tr-TR" baseline="0" dirty="0" smtClean="0"/>
              <a:t> </a:t>
            </a:r>
          </a:p>
          <a:p>
            <a:r>
              <a:rPr lang="tr-TR" baseline="0" dirty="0" err="1" smtClean="0"/>
              <a:t>The</a:t>
            </a:r>
            <a:r>
              <a:rPr lang="tr-TR" baseline="0" dirty="0" smtClean="0"/>
              <a:t> NPI is a </a:t>
            </a:r>
            <a:r>
              <a:rPr lang="tr-TR" baseline="0" dirty="0" err="1" smtClean="0"/>
              <a:t>scope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bearing</a:t>
            </a:r>
            <a:r>
              <a:rPr lang="tr-TR" baseline="0" dirty="0" smtClean="0"/>
              <a:t> element.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indicating that the wide scope reading is still possible.</a:t>
            </a:r>
            <a:r>
              <a:rPr lang="tr-TR" dirty="0" smtClean="0"/>
              <a:t> Hiç kimse masada</a:t>
            </a:r>
            <a:r>
              <a:rPr lang="tr-TR" baseline="0" dirty="0" smtClean="0"/>
              <a:t>ki</a:t>
            </a:r>
            <a:r>
              <a:rPr lang="tr-TR" dirty="0" smtClean="0"/>
              <a:t> bir elmayı yemedi.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6026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Kelepir (2001): ne… ne… </a:t>
            </a:r>
            <a:r>
              <a:rPr lang="tr-TR" dirty="0" err="1" smtClean="0"/>
              <a:t>seems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be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construction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can talk </a:t>
            </a:r>
            <a:r>
              <a:rPr lang="tr-TR" dirty="0" err="1" smtClean="0"/>
              <a:t>about</a:t>
            </a:r>
            <a:r>
              <a:rPr lang="tr-TR" baseline="0" dirty="0" smtClean="0"/>
              <a:t> </a:t>
            </a:r>
            <a:r>
              <a:rPr lang="tr-TR" dirty="0" smtClean="0"/>
              <a:t>an </a:t>
            </a:r>
            <a:r>
              <a:rPr lang="tr-TR" dirty="0" err="1" smtClean="0"/>
              <a:t>inherently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,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quantifier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, </a:t>
            </a:r>
            <a:r>
              <a:rPr lang="tr-TR" dirty="0" err="1" smtClean="0"/>
              <a:t>nobody</a:t>
            </a:r>
            <a:r>
              <a:rPr lang="tr-TR" dirty="0" smtClean="0"/>
              <a:t>, </a:t>
            </a:r>
            <a:r>
              <a:rPr lang="tr-TR" dirty="0" err="1" smtClean="0"/>
              <a:t>nothing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nowhere</a:t>
            </a:r>
            <a:r>
              <a:rPr lang="tr-TR" dirty="0" smtClean="0"/>
              <a:t> in English.  </a:t>
            </a:r>
            <a:r>
              <a:rPr lang="tr-TR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sentence</a:t>
            </a:r>
            <a:r>
              <a:rPr lang="tr-TR" baseline="0" dirty="0" smtClean="0"/>
              <a:t> is </a:t>
            </a:r>
            <a:r>
              <a:rPr lang="tr-TR" baseline="0" dirty="0" err="1" smtClean="0"/>
              <a:t>positive</a:t>
            </a:r>
            <a:r>
              <a:rPr lang="tr-TR" baseline="0" dirty="0" smtClean="0"/>
              <a:t> but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meaning</a:t>
            </a:r>
            <a:r>
              <a:rPr lang="tr-TR" baseline="0" dirty="0" smtClean="0"/>
              <a:t> is </a:t>
            </a:r>
            <a:r>
              <a:rPr lang="tr-TR" baseline="0" dirty="0" err="1" smtClean="0"/>
              <a:t>negative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just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like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negative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quantifier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nobody</a:t>
            </a:r>
            <a:r>
              <a:rPr lang="tr-TR" baseline="0" dirty="0" smtClean="0"/>
              <a:t> in English.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809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hrases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made up with ne…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occur both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affirmative and negative predicates,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Gencan’s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claim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 former is ‘preferable’ over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hile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use of 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negative or affirmative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morphology on the verb in is optional, no such optionality is available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the ‘distance’ between the 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phrase and the predicate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forces the predicate to be marked for negative morphology.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02749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How do </a:t>
            </a:r>
            <a:r>
              <a:rPr lang="tr-TR" dirty="0" err="1" smtClean="0"/>
              <a:t>they</a:t>
            </a:r>
            <a:r>
              <a:rPr lang="tr-TR" dirty="0" smtClean="0"/>
              <a:t> define </a:t>
            </a:r>
            <a:r>
              <a:rPr lang="tr-TR" dirty="0" err="1" smtClean="0"/>
              <a:t>focus</a:t>
            </a:r>
            <a:r>
              <a:rPr lang="tr-TR" dirty="0" smtClean="0"/>
              <a:t>? A </a:t>
            </a:r>
            <a:r>
              <a:rPr lang="tr-TR" dirty="0" err="1" smtClean="0"/>
              <a:t>focussed</a:t>
            </a:r>
            <a:r>
              <a:rPr lang="tr-TR" dirty="0" smtClean="0"/>
              <a:t> element/</a:t>
            </a:r>
            <a:r>
              <a:rPr lang="tr-TR" dirty="0" err="1" smtClean="0"/>
              <a:t>constituent</a:t>
            </a:r>
            <a:r>
              <a:rPr lang="tr-TR" dirty="0" smtClean="0"/>
              <a:t> </a:t>
            </a:r>
            <a:r>
              <a:rPr lang="tr-TR" dirty="0" err="1" smtClean="0"/>
              <a:t>receives</a:t>
            </a:r>
            <a:r>
              <a:rPr lang="tr-TR" dirty="0" smtClean="0"/>
              <a:t> </a:t>
            </a:r>
            <a:r>
              <a:rPr lang="tr-TR" dirty="0" err="1" smtClean="0"/>
              <a:t>heavy</a:t>
            </a:r>
            <a:r>
              <a:rPr lang="tr-TR" dirty="0" smtClean="0"/>
              <a:t> </a:t>
            </a:r>
            <a:r>
              <a:rPr lang="tr-TR" dirty="0" err="1" smtClean="0"/>
              <a:t>stress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encodes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0572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Dom</a:t>
            </a:r>
            <a:r>
              <a:rPr lang="tr-TR" baseline="0" dirty="0" smtClean="0"/>
              <a:t>(</a:t>
            </a:r>
            <a:r>
              <a:rPr lang="tr-TR" baseline="0" dirty="0" err="1" smtClean="0"/>
              <a:t>ain</a:t>
            </a:r>
            <a:r>
              <a:rPr lang="tr-TR" baseline="0" dirty="0" smtClean="0"/>
              <a:t>): ‘A </a:t>
            </a:r>
            <a:r>
              <a:rPr lang="tr-TR" baseline="0" dirty="0" err="1" smtClean="0"/>
              <a:t>place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for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fans</a:t>
            </a:r>
            <a:r>
              <a:rPr lang="tr-TR" baseline="0" dirty="0" smtClean="0"/>
              <a:t>’ </a:t>
            </a:r>
            <a:r>
              <a:rPr lang="en-US" dirty="0" smtClean="0"/>
              <a:t>The community that surrounds a </a:t>
            </a:r>
            <a:r>
              <a:rPr lang="en-US" dirty="0" err="1" smtClean="0"/>
              <a:t>tv</a:t>
            </a:r>
            <a:r>
              <a:rPr lang="en-US" dirty="0" smtClean="0"/>
              <a:t> show/movie/book etc. </a:t>
            </a:r>
            <a:r>
              <a:rPr lang="en-US" dirty="0" err="1" smtClean="0"/>
              <a:t>Fanfiction</a:t>
            </a:r>
            <a:r>
              <a:rPr lang="en-US" dirty="0" smtClean="0"/>
              <a:t> writers, artists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en-US" dirty="0" smtClean="0"/>
              <a:t> poets are all members of that fandom. </a:t>
            </a:r>
            <a:r>
              <a:rPr lang="en-US" dirty="0" err="1" smtClean="0"/>
              <a:t>Fandoms</a:t>
            </a:r>
            <a:r>
              <a:rPr lang="en-US" dirty="0" smtClean="0"/>
              <a:t> often consist of message boards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en-US" dirty="0" smtClean="0"/>
              <a:t> live</a:t>
            </a:r>
            <a:r>
              <a:rPr lang="tr-TR" dirty="0" smtClean="0"/>
              <a:t> </a:t>
            </a:r>
            <a:r>
              <a:rPr lang="en-US" dirty="0" smtClean="0"/>
              <a:t>journal </a:t>
            </a:r>
            <a:r>
              <a:rPr lang="en-US" dirty="0" err="1" smtClean="0"/>
              <a:t>communitie</a:t>
            </a:r>
            <a:r>
              <a:rPr lang="tr-TR" dirty="0" smtClean="0"/>
              <a:t>s.</a:t>
            </a:r>
            <a:r>
              <a:rPr lang="tr-TR" baseline="0" dirty="0" smtClean="0"/>
              <a:t> </a:t>
            </a:r>
            <a:r>
              <a:rPr lang="en-US" dirty="0" smtClean="0"/>
              <a:t>A domain in the internet about a comic, a book, a </a:t>
            </a:r>
            <a:r>
              <a:rPr lang="en-US" dirty="0" err="1" smtClean="0"/>
              <a:t>tv</a:t>
            </a:r>
            <a:r>
              <a:rPr lang="en-US" dirty="0" smtClean="0"/>
              <a:t> show, a video game etc. There are several </a:t>
            </a:r>
            <a:r>
              <a:rPr lang="en-US" dirty="0" err="1" smtClean="0"/>
              <a:t>fandoms</a:t>
            </a:r>
            <a:r>
              <a:rPr lang="en-US" dirty="0" smtClean="0"/>
              <a:t> all around the internet, where fans converge and the co</a:t>
            </a:r>
            <a:r>
              <a:rPr lang="tr-TR" dirty="0" smtClean="0"/>
              <a:t>m</a:t>
            </a:r>
            <a:r>
              <a:rPr lang="en-US" dirty="0" smtClean="0"/>
              <a:t>munities are really big, many have forums, </a:t>
            </a:r>
            <a:r>
              <a:rPr lang="en-US" dirty="0" err="1" smtClean="0"/>
              <a:t>fanfics</a:t>
            </a:r>
            <a:r>
              <a:rPr lang="en-US" dirty="0" smtClean="0"/>
              <a:t>, </a:t>
            </a:r>
            <a:r>
              <a:rPr lang="en-US" dirty="0" err="1" smtClean="0"/>
              <a:t>fanart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there are </a:t>
            </a:r>
            <a:r>
              <a:rPr lang="en-US" dirty="0" err="1" smtClean="0"/>
              <a:t>fandoms</a:t>
            </a:r>
            <a:r>
              <a:rPr lang="en-US" dirty="0" smtClean="0"/>
              <a:t> of X-men, X-Files, Harry Potter, Tomb Raider, Star </a:t>
            </a:r>
            <a:r>
              <a:rPr lang="tr-TR" dirty="0" smtClean="0"/>
              <a:t>W</a:t>
            </a:r>
            <a:r>
              <a:rPr lang="en-US" dirty="0" err="1" smtClean="0"/>
              <a:t>ars</a:t>
            </a:r>
            <a:r>
              <a:rPr lang="en-US" dirty="0" smtClean="0"/>
              <a:t>, Star </a:t>
            </a:r>
            <a:r>
              <a:rPr lang="tr-TR" dirty="0" smtClean="0"/>
              <a:t>T</a:t>
            </a:r>
            <a:r>
              <a:rPr lang="en-US" dirty="0" smtClean="0"/>
              <a:t>r</a:t>
            </a:r>
            <a:r>
              <a:rPr lang="tr-TR" dirty="0" smtClean="0"/>
              <a:t>a</a:t>
            </a:r>
            <a:r>
              <a:rPr lang="en-US" dirty="0" smtClean="0"/>
              <a:t>ck etc...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probably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in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ne… ne… </a:t>
            </a:r>
            <a:r>
              <a:rPr lang="tr-TR" dirty="0" err="1" smtClean="0"/>
              <a:t>phrase</a:t>
            </a:r>
            <a:r>
              <a:rPr lang="tr-TR" dirty="0" smtClean="0"/>
              <a:t> </a:t>
            </a:r>
            <a:r>
              <a:rPr lang="tr-TR" dirty="0" err="1" smtClean="0"/>
              <a:t>connects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clauses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focus</a:t>
            </a:r>
            <a:r>
              <a:rPr lang="tr-TR" dirty="0" smtClean="0"/>
              <a:t> is on </a:t>
            </a:r>
            <a:r>
              <a:rPr lang="tr-TR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entire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clause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entire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</a:t>
            </a:r>
            <a:r>
              <a:rPr lang="tr-TR" dirty="0" err="1" smtClean="0"/>
              <a:t>encodes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new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information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57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Neither</a:t>
            </a:r>
            <a:r>
              <a:rPr lang="tr-TR" dirty="0" smtClean="0"/>
              <a:t>… </a:t>
            </a:r>
            <a:r>
              <a:rPr lang="tr-TR" dirty="0" err="1" smtClean="0"/>
              <a:t>nor</a:t>
            </a:r>
            <a:r>
              <a:rPr lang="tr-TR" dirty="0" smtClean="0"/>
              <a:t>… </a:t>
            </a:r>
            <a:r>
              <a:rPr lang="tr-TR" dirty="0" err="1" smtClean="0"/>
              <a:t>construction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9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2157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true both </a:t>
            </a:r>
            <a:r>
              <a:rPr lang="tr-TR" dirty="0" smtClean="0"/>
              <a:t>in </a:t>
            </a:r>
            <a:r>
              <a:rPr lang="en-US" dirty="0" smtClean="0"/>
              <a:t>active and passive construction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64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err="1" smtClean="0"/>
              <a:t>Th</a:t>
            </a:r>
            <a:r>
              <a:rPr lang="en-US" dirty="0" smtClean="0"/>
              <a:t>e imperative mood expresses direct commands, prohibitions, and requests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i="1" dirty="0" smtClean="0"/>
              <a:t>asla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katiyyen</a:t>
            </a:r>
            <a:r>
              <a:rPr lang="tr-TR" dirty="0" smtClean="0"/>
              <a:t>?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licensed</a:t>
            </a:r>
            <a:r>
              <a:rPr lang="tr-TR" dirty="0" smtClean="0"/>
              <a:t> in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environments</a:t>
            </a:r>
            <a:r>
              <a:rPr lang="tr-TR" dirty="0" smtClean="0"/>
              <a:t>? </a:t>
            </a:r>
            <a:r>
              <a:rPr lang="en-US" dirty="0" smtClean="0"/>
              <a:t>The </a:t>
            </a:r>
            <a:r>
              <a:rPr lang="en-US" dirty="0" err="1" smtClean="0"/>
              <a:t>optative</a:t>
            </a:r>
            <a:r>
              <a:rPr lang="en-US" dirty="0" smtClean="0"/>
              <a:t> mood expresses hopes, wishes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  <a:r>
              <a:rPr lang="tr-TR" baseline="0" dirty="0" err="1" smtClean="0"/>
              <a:t>you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don’t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command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anyone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do </a:t>
            </a:r>
            <a:r>
              <a:rPr lang="tr-TR" baseline="0" dirty="0" err="1" smtClean="0"/>
              <a:t>something</a:t>
            </a:r>
            <a:r>
              <a:rPr lang="tr-TR" baseline="0" dirty="0" smtClean="0"/>
              <a:t>, as it is t</a:t>
            </a:r>
            <a:r>
              <a:rPr lang="en-US" dirty="0" smtClean="0"/>
              <a:t>he imperative mood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expresses direct commands, prohibitions, and requests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76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conjunction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057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smtClean="0"/>
              <a:t>A </a:t>
            </a:r>
            <a:r>
              <a:rPr lang="tr-TR" baseline="0" dirty="0" err="1" smtClean="0"/>
              <a:t>well</a:t>
            </a:r>
            <a:r>
              <a:rPr lang="tr-TR" baseline="0" dirty="0" smtClean="0"/>
              <a:t>-</a:t>
            </a:r>
            <a:r>
              <a:rPr lang="tr-TR" baseline="0" dirty="0" err="1" smtClean="0"/>
              <a:t>known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example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would</a:t>
            </a:r>
            <a:r>
              <a:rPr lang="tr-TR" baseline="0" dirty="0" smtClean="0"/>
              <a:t> be: </a:t>
            </a:r>
          </a:p>
          <a:p>
            <a:r>
              <a:rPr lang="tr-TR" baseline="0" dirty="0" smtClean="0"/>
              <a:t>Charles </a:t>
            </a:r>
            <a:r>
              <a:rPr lang="tr-TR" baseline="0" dirty="0" err="1" smtClean="0"/>
              <a:t>didn’t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Mary </a:t>
            </a:r>
            <a:r>
              <a:rPr lang="tr-TR" baseline="0" dirty="0" err="1" smtClean="0"/>
              <a:t>was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ill</a:t>
            </a:r>
            <a:r>
              <a:rPr lang="tr-TR" baseline="0" dirty="0" smtClean="0"/>
              <a:t>: Since Mary </a:t>
            </a:r>
            <a:r>
              <a:rPr lang="tr-TR" baseline="0" dirty="0" err="1" smtClean="0"/>
              <a:t>was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ill</a:t>
            </a:r>
            <a:r>
              <a:rPr lang="tr-TR" baseline="0" dirty="0" smtClean="0"/>
              <a:t>, Charles </a:t>
            </a:r>
            <a:r>
              <a:rPr lang="tr-TR" baseline="0" dirty="0" err="1" smtClean="0"/>
              <a:t>preferred</a:t>
            </a:r>
            <a:r>
              <a:rPr lang="tr-TR" baseline="0" dirty="0" smtClean="0"/>
              <a:t> not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come</a:t>
            </a:r>
            <a:r>
              <a:rPr lang="tr-TR" baseline="0" dirty="0" smtClean="0"/>
              <a:t>    since &gt; </a:t>
            </a:r>
            <a:r>
              <a:rPr lang="tr-TR" baseline="0" dirty="0" err="1" smtClean="0"/>
              <a:t>Neg</a:t>
            </a:r>
            <a:endParaRPr lang="tr-TR" baseline="0" dirty="0" smtClean="0"/>
          </a:p>
          <a:p>
            <a:r>
              <a:rPr lang="tr-TR" baseline="0" dirty="0" smtClean="0"/>
              <a:t>                                                                     </a:t>
            </a:r>
            <a:r>
              <a:rPr lang="tr-TR" baseline="0" dirty="0" err="1" smtClean="0"/>
              <a:t>Charle’s</a:t>
            </a:r>
            <a:r>
              <a:rPr lang="tr-TR" baseline="0" dirty="0" smtClean="0"/>
              <a:t> not </a:t>
            </a:r>
            <a:r>
              <a:rPr lang="tr-TR" baseline="0" dirty="0" err="1" smtClean="0"/>
              <a:t>coming</a:t>
            </a:r>
            <a:r>
              <a:rPr lang="tr-TR" baseline="0" dirty="0" smtClean="0"/>
              <a:t> is not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Mary </a:t>
            </a:r>
            <a:r>
              <a:rPr lang="tr-TR" baseline="0" dirty="0" err="1" smtClean="0"/>
              <a:t>was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ill</a:t>
            </a:r>
            <a:r>
              <a:rPr lang="tr-TR" baseline="0" dirty="0" smtClean="0"/>
              <a:t> (</a:t>
            </a:r>
            <a:r>
              <a:rPr lang="tr-TR" baseline="0" dirty="0" err="1" smtClean="0"/>
              <a:t>there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was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some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other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reason</a:t>
            </a:r>
            <a:r>
              <a:rPr lang="tr-TR" baseline="0" dirty="0" smtClean="0"/>
              <a:t>) </a:t>
            </a:r>
            <a:r>
              <a:rPr lang="tr-TR" baseline="0" dirty="0" err="1" smtClean="0"/>
              <a:t>Neg</a:t>
            </a:r>
            <a:r>
              <a:rPr lang="tr-TR" baseline="0" dirty="0" smtClean="0"/>
              <a:t> &gt; since</a:t>
            </a:r>
          </a:p>
          <a:p>
            <a:r>
              <a:rPr lang="tr-TR" baseline="0" dirty="0" smtClean="0"/>
              <a:t>Not </a:t>
            </a:r>
            <a:r>
              <a:rPr lang="tr-TR" baseline="0" dirty="0" err="1" smtClean="0"/>
              <a:t>preceding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structure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befor</a:t>
            </a:r>
            <a:r>
              <a:rPr lang="tr-TR" baseline="0" dirty="0" smtClean="0"/>
              <a:t> not in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structure</a:t>
            </a:r>
            <a:r>
              <a:rPr lang="tr-TR" baseline="0" dirty="0" smtClean="0"/>
              <a:t>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999D-A875-4EF5-9496-04B9DD80BE2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99E-3B63-49DF-AB7C-16A33CC2133C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56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8AD9-5D8D-495D-A54D-E9964261B960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641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9D7F-D947-4CFA-BCEA-3ABD7EBE7C4F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364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C0075-7DD8-497C-BB33-F3AFC1BD2BF3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82295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0022-BDB1-4902-86CE-B8D645FE370E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4074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F2E-66EF-4DB2-BFB6-734F8259CABF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4366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2AA78-7C79-4781-95C9-692BE7F6E377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08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5238-E8B3-4926-B89F-86FD3B4FBDC9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2911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D27-DCBE-48F7-8EBA-A140DCD13ECC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454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00E4-8652-430D-9595-BB0F7530CB9C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502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3F8F8-CB18-4B1C-A494-14DFFFC24284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355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607C-03DD-4DCC-80D6-899C1B9A7A3E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793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B899-9856-4584-B5AE-11A52B762052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4270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6A27-9C40-4CC0-960F-68C24BA1A6C3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33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5C95-85FC-43BF-9048-0B097460DE5F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837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AAA1-F2DC-4CAE-AA7F-C65D590D81B7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429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923F-E386-4AFD-9A94-724BA365F929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916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885C9AB-D5A3-4F4D-823F-974801454529}" type="datetime1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3DB71-39BA-4A4F-A111-A4133CD41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289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1271588"/>
            <a:ext cx="8825658" cy="3128963"/>
          </a:xfrm>
        </p:spPr>
        <p:txBody>
          <a:bodyPr/>
          <a:lstStyle/>
          <a:p>
            <a:pPr algn="r"/>
            <a:r>
              <a:rPr lang="tr-TR" sz="5300" dirty="0" smtClean="0"/>
              <a:t/>
            </a:r>
            <a:br>
              <a:rPr lang="tr-TR" sz="5300" dirty="0" smtClean="0"/>
            </a:br>
            <a:r>
              <a:rPr lang="tr-TR" sz="4000" i="1" dirty="0" err="1" smtClean="0"/>
              <a:t>Turkish</a:t>
            </a:r>
            <a:r>
              <a:rPr lang="tr-TR" sz="4000" i="1" dirty="0" smtClean="0"/>
              <a:t> </a:t>
            </a:r>
            <a:r>
              <a:rPr lang="tr-TR" sz="4000" i="1" dirty="0" err="1" smtClean="0"/>
              <a:t>Negative</a:t>
            </a:r>
            <a:r>
              <a:rPr lang="tr-TR" sz="4000" i="1" dirty="0" smtClean="0"/>
              <a:t> </a:t>
            </a:r>
            <a:r>
              <a:rPr lang="tr-TR" sz="4000" i="1" dirty="0" err="1" smtClean="0"/>
              <a:t>Polarity</a:t>
            </a:r>
            <a:r>
              <a:rPr lang="tr-TR" sz="4000" i="1" dirty="0" smtClean="0"/>
              <a:t> </a:t>
            </a:r>
            <a:r>
              <a:rPr lang="tr-TR" sz="4000" i="1" dirty="0" err="1" smtClean="0"/>
              <a:t>Items</a:t>
            </a:r>
            <a:r>
              <a:rPr lang="tr-TR" sz="4000" i="1" dirty="0" smtClean="0"/>
              <a:t> &amp; </a:t>
            </a:r>
            <a:br>
              <a:rPr lang="tr-TR" sz="4000" i="1" dirty="0" smtClean="0"/>
            </a:br>
            <a:r>
              <a:rPr lang="tr-TR" sz="2400" i="1" dirty="0" smtClean="0"/>
              <a:t/>
            </a:r>
            <a:br>
              <a:rPr lang="tr-TR" sz="2400" i="1" dirty="0" smtClean="0"/>
            </a:br>
            <a:r>
              <a:rPr lang="tr-TR" sz="4000" i="1" dirty="0" err="1" smtClean="0"/>
              <a:t>Scope</a:t>
            </a:r>
            <a:r>
              <a:rPr lang="tr-TR" sz="4000" i="1" dirty="0" smtClean="0"/>
              <a:t> of </a:t>
            </a:r>
            <a:r>
              <a:rPr lang="tr-TR" sz="4000" i="1" dirty="0" err="1" smtClean="0"/>
              <a:t>Negation</a:t>
            </a:r>
            <a:r>
              <a:rPr lang="tr-TR" sz="4000" i="1" dirty="0" smtClean="0"/>
              <a:t> </a:t>
            </a:r>
            <a:r>
              <a:rPr lang="tr-TR" sz="4000" i="1" dirty="0" err="1" smtClean="0"/>
              <a:t>Revisited</a:t>
            </a:r>
            <a:r>
              <a:rPr lang="tr-TR" sz="5300" dirty="0" smtClean="0"/>
              <a:t/>
            </a:r>
            <a:br>
              <a:rPr lang="tr-TR" sz="5300" dirty="0" smtClean="0"/>
            </a:br>
            <a:endParaRPr lang="en-US" sz="53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54955" y="4129088"/>
            <a:ext cx="8825658" cy="1178507"/>
          </a:xfrm>
        </p:spPr>
        <p:txBody>
          <a:bodyPr>
            <a:normAutofit/>
          </a:bodyPr>
          <a:lstStyle/>
          <a:p>
            <a:pPr algn="r"/>
            <a:r>
              <a:rPr lang="tr-TR" dirty="0" smtClean="0"/>
              <a:t>Emrah görgülü</a:t>
            </a:r>
          </a:p>
          <a:p>
            <a:pPr algn="r"/>
            <a:r>
              <a:rPr lang="tr-TR" dirty="0" smtClean="0"/>
              <a:t>İstanbul </a:t>
            </a:r>
            <a:r>
              <a:rPr lang="tr-TR" dirty="0" err="1" smtClean="0"/>
              <a:t>Sabahattİn</a:t>
            </a:r>
            <a:r>
              <a:rPr lang="tr-TR" dirty="0" smtClean="0"/>
              <a:t> </a:t>
            </a:r>
            <a:r>
              <a:rPr lang="tr-TR" dirty="0" err="1" smtClean="0"/>
              <a:t>zaİm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0FEBE-A7E1-4046-A36F-D42577046F26}" type="datetime1">
              <a:rPr lang="en-US" smtClean="0"/>
              <a:pPr/>
              <a:t>6/23/2016</a:t>
            </a:fld>
            <a:endParaRPr lang="en-US"/>
          </a:p>
        </p:txBody>
      </p:sp>
      <p:pic>
        <p:nvPicPr>
          <p:cNvPr id="36866" name="Picture 2" descr="LILA / Linguistics and Language Conferen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2843" y="5289452"/>
            <a:ext cx="4714679" cy="1357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8385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47882"/>
          </a:xfrm>
        </p:spPr>
        <p:txBody>
          <a:bodyPr>
            <a:normAutofit/>
          </a:bodyPr>
          <a:lstStyle/>
          <a:p>
            <a:r>
              <a:rPr lang="tr-TR" dirty="0" smtClean="0"/>
              <a:t>Kelepir (2000, 2001): </a:t>
            </a:r>
            <a:r>
              <a:rPr lang="tr-TR" dirty="0" err="1" smtClean="0"/>
              <a:t>The</a:t>
            </a:r>
            <a:r>
              <a:rPr lang="tr-TR" dirty="0" smtClean="0"/>
              <a:t> NPI </a:t>
            </a:r>
            <a:r>
              <a:rPr lang="tr-TR" b="1" i="1" dirty="0" smtClean="0"/>
              <a:t>sakın</a:t>
            </a:r>
            <a:r>
              <a:rPr lang="tr-TR" i="1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in </a:t>
            </a:r>
            <a:r>
              <a:rPr lang="tr-TR" i="1" dirty="0" err="1" smtClean="0"/>
              <a:t>imperatives</a:t>
            </a:r>
            <a:r>
              <a:rPr lang="tr-TR" i="1" dirty="0" smtClean="0"/>
              <a:t>.</a:t>
            </a:r>
          </a:p>
          <a:p>
            <a:pPr lvl="1"/>
            <a:r>
              <a:rPr lang="tr-TR" dirty="0" smtClean="0"/>
              <a:t>Is it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do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s</a:t>
            </a:r>
            <a:r>
              <a:rPr lang="tr-TR" i="1" dirty="0" smtClean="0"/>
              <a:t>akın </a:t>
            </a:r>
            <a:r>
              <a:rPr lang="tr-TR" dirty="0" smtClean="0"/>
              <a:t>in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contexts</a:t>
            </a:r>
            <a:r>
              <a:rPr lang="tr-TR" dirty="0" smtClean="0"/>
              <a:t>?</a:t>
            </a:r>
          </a:p>
          <a:p>
            <a:pPr marL="457200" lvl="1" indent="0">
              <a:buNone/>
            </a:pPr>
            <a:endParaRPr lang="tr-TR" sz="100" i="1" dirty="0"/>
          </a:p>
          <a:p>
            <a:r>
              <a:rPr lang="tr-TR" dirty="0" err="1" smtClean="0"/>
              <a:t>The</a:t>
            </a:r>
            <a:r>
              <a:rPr lang="tr-TR" dirty="0" smtClean="0"/>
              <a:t> NPI </a:t>
            </a:r>
            <a:r>
              <a:rPr lang="tr-TR" i="1" dirty="0" smtClean="0"/>
              <a:t>sakın </a:t>
            </a:r>
            <a:r>
              <a:rPr lang="tr-TR" dirty="0" smtClean="0"/>
              <a:t>‘ever’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non-imperative</a:t>
            </a:r>
            <a:r>
              <a:rPr lang="tr-TR" dirty="0" smtClean="0"/>
              <a:t> </a:t>
            </a:r>
            <a:r>
              <a:rPr lang="tr-TR" dirty="0" err="1" smtClean="0"/>
              <a:t>constructions</a:t>
            </a:r>
            <a:r>
              <a:rPr lang="tr-TR" dirty="0" smtClean="0"/>
              <a:t>!!!</a:t>
            </a:r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(11) a. </a:t>
            </a:r>
            <a:r>
              <a:rPr lang="de-DE" b="1" i="1" dirty="0" err="1"/>
              <a:t>Sakın</a:t>
            </a:r>
            <a:r>
              <a:rPr lang="de-DE" dirty="0"/>
              <a:t> </a:t>
            </a:r>
            <a:r>
              <a:rPr lang="de-DE" dirty="0" err="1"/>
              <a:t>bura-ya</a:t>
            </a:r>
            <a:r>
              <a:rPr lang="de-DE" dirty="0"/>
              <a:t>     gel-</a:t>
            </a:r>
            <a:r>
              <a:rPr lang="de-DE" dirty="0" err="1"/>
              <a:t>miş</a:t>
            </a:r>
            <a:r>
              <a:rPr lang="de-DE" dirty="0"/>
              <a:t>        </a:t>
            </a:r>
            <a:r>
              <a:rPr lang="de-DE" dirty="0" err="1"/>
              <a:t>ol</a:t>
            </a:r>
            <a:r>
              <a:rPr lang="de-DE" dirty="0"/>
              <a:t>-</a:t>
            </a:r>
            <a:r>
              <a:rPr lang="de-DE" i="1" dirty="0" err="1"/>
              <a:t>ma</a:t>
            </a:r>
            <a:r>
              <a:rPr lang="de-DE" dirty="0"/>
              <a:t>-sın.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de-DE" dirty="0" smtClean="0"/>
              <a:t>        </a:t>
            </a:r>
            <a:r>
              <a:rPr lang="en-US" dirty="0"/>
              <a:t>ever   here-DAT come-EVID be-NEG-3SG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</a:t>
            </a:r>
            <a:r>
              <a:rPr lang="en-US" dirty="0" smtClean="0"/>
              <a:t>       </a:t>
            </a:r>
            <a:r>
              <a:rPr lang="en-US" dirty="0"/>
              <a:t>'I wish/hope </a:t>
            </a:r>
            <a:r>
              <a:rPr lang="en-US" dirty="0" smtClean="0"/>
              <a:t>she </a:t>
            </a:r>
            <a:r>
              <a:rPr lang="en-US" dirty="0"/>
              <a:t>did not ever come here.'</a:t>
            </a:r>
            <a:endParaRPr lang="tr-TR" dirty="0"/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b. </a:t>
            </a:r>
            <a:r>
              <a:rPr lang="tr-TR" b="1" i="1" dirty="0" smtClean="0"/>
              <a:t>Sakın</a:t>
            </a:r>
            <a:r>
              <a:rPr lang="tr-TR" dirty="0" smtClean="0"/>
              <a:t> biz-e     yalan söyle-</a:t>
            </a:r>
            <a:r>
              <a:rPr lang="tr-TR" dirty="0" err="1" smtClean="0"/>
              <a:t>miş</a:t>
            </a:r>
            <a:r>
              <a:rPr lang="tr-TR" dirty="0" smtClean="0"/>
              <a:t> ol-</a:t>
            </a:r>
            <a:r>
              <a:rPr lang="tr-TR" i="1" dirty="0" err="1" smtClean="0"/>
              <a:t>ma</a:t>
            </a:r>
            <a:r>
              <a:rPr lang="tr-TR" dirty="0" smtClean="0"/>
              <a:t>-</a:t>
            </a:r>
            <a:r>
              <a:rPr lang="tr-TR" dirty="0" err="1" smtClean="0"/>
              <a:t>sınlar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ever  us-DAT </a:t>
            </a:r>
            <a:r>
              <a:rPr lang="tr-TR" dirty="0" err="1" smtClean="0"/>
              <a:t>lie</a:t>
            </a:r>
            <a:r>
              <a:rPr lang="tr-TR" dirty="0" smtClean="0"/>
              <a:t>        </a:t>
            </a:r>
            <a:r>
              <a:rPr lang="tr-TR" dirty="0" err="1" smtClean="0"/>
              <a:t>tell</a:t>
            </a:r>
            <a:r>
              <a:rPr lang="tr-TR" dirty="0" smtClean="0"/>
              <a:t>-EVID  be-NEG-3PL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‘I </a:t>
            </a:r>
            <a:r>
              <a:rPr lang="tr-TR" dirty="0" err="1" smtClean="0"/>
              <a:t>wish</a:t>
            </a:r>
            <a:r>
              <a:rPr lang="tr-TR" dirty="0" smtClean="0"/>
              <a:t>/</a:t>
            </a:r>
            <a:r>
              <a:rPr lang="tr-TR" dirty="0" err="1" smtClean="0"/>
              <a:t>hope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not ever </a:t>
            </a:r>
            <a:r>
              <a:rPr lang="tr-TR" dirty="0" err="1" smtClean="0"/>
              <a:t>lie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us.’         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7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249408"/>
          </a:xfrm>
        </p:spPr>
        <p:txBody>
          <a:bodyPr>
            <a:normAutofit/>
          </a:bodyPr>
          <a:lstStyle/>
          <a:p>
            <a:endParaRPr lang="tr-TR" sz="500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imperative</a:t>
            </a:r>
            <a:r>
              <a:rPr lang="tr-TR" dirty="0" smtClean="0"/>
              <a:t> </a:t>
            </a:r>
            <a:r>
              <a:rPr lang="tr-TR" dirty="0" err="1" smtClean="0"/>
              <a:t>sentences</a:t>
            </a:r>
            <a:r>
              <a:rPr lang="tr-TR" dirty="0" smtClean="0"/>
              <a:t>,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NPI </a:t>
            </a:r>
            <a:r>
              <a:rPr lang="tr-TR" i="1" dirty="0" smtClean="0"/>
              <a:t>sakın</a:t>
            </a:r>
            <a:r>
              <a:rPr lang="tr-TR" dirty="0" smtClean="0"/>
              <a:t> </a:t>
            </a:r>
            <a:r>
              <a:rPr lang="tr-TR" dirty="0" err="1" smtClean="0"/>
              <a:t>appears</a:t>
            </a:r>
            <a:r>
              <a:rPr lang="tr-TR" dirty="0" smtClean="0"/>
              <a:t> in </a:t>
            </a:r>
            <a:r>
              <a:rPr lang="en-US" b="1" dirty="0"/>
              <a:t>optative</a:t>
            </a:r>
            <a:r>
              <a:rPr lang="en-US" dirty="0"/>
              <a:t> </a:t>
            </a:r>
            <a:r>
              <a:rPr lang="en-US" dirty="0" smtClean="0"/>
              <a:t>contexts, </a:t>
            </a:r>
            <a:r>
              <a:rPr lang="en-US" dirty="0"/>
              <a:t>indicating a </a:t>
            </a:r>
            <a:r>
              <a:rPr lang="en-US" i="1" dirty="0"/>
              <a:t>wish</a:t>
            </a:r>
            <a:r>
              <a:rPr lang="en-US" dirty="0"/>
              <a:t> or </a:t>
            </a:r>
            <a:r>
              <a:rPr lang="tr-TR" dirty="0" smtClean="0"/>
              <a:t> </a:t>
            </a:r>
            <a:r>
              <a:rPr lang="en-US" i="1" dirty="0" smtClean="0"/>
              <a:t>hope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That’s</a:t>
            </a:r>
            <a:r>
              <a:rPr lang="tr-TR" dirty="0" smtClean="0"/>
              <a:t>,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is not </a:t>
            </a:r>
            <a:r>
              <a:rPr lang="tr-TR" dirty="0" err="1" smtClean="0"/>
              <a:t>restricted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imperative</a:t>
            </a:r>
            <a:r>
              <a:rPr lang="tr-TR" dirty="0" smtClean="0"/>
              <a:t> </a:t>
            </a:r>
            <a:r>
              <a:rPr lang="tr-TR" dirty="0" err="1" smtClean="0"/>
              <a:t>constructions</a:t>
            </a:r>
            <a:r>
              <a:rPr lang="tr-TR" dirty="0" smtClean="0"/>
              <a:t>.</a:t>
            </a:r>
          </a:p>
          <a:p>
            <a:pPr lvl="1"/>
            <a:endParaRPr lang="tr-TR" sz="100" dirty="0"/>
          </a:p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Kelepir’s</a:t>
            </a:r>
            <a:r>
              <a:rPr lang="tr-TR" dirty="0" smtClean="0"/>
              <a:t> </a:t>
            </a:r>
            <a:r>
              <a:rPr lang="tr-TR" dirty="0" err="1" smtClean="0"/>
              <a:t>claim</a:t>
            </a:r>
            <a:r>
              <a:rPr lang="tr-TR" dirty="0" smtClean="0"/>
              <a:t>?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agreement</a:t>
            </a:r>
            <a:r>
              <a:rPr lang="tr-TR" dirty="0" smtClean="0"/>
              <a:t> </a:t>
            </a:r>
            <a:r>
              <a:rPr lang="tr-TR" dirty="0" err="1" smtClean="0"/>
              <a:t>markers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verb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in </a:t>
            </a:r>
            <a:r>
              <a:rPr lang="tr-TR" dirty="0" err="1" smtClean="0"/>
              <a:t>imperatives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optatives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                          </a:t>
            </a:r>
            <a:r>
              <a:rPr lang="tr-TR" u="sng" dirty="0" err="1" smtClean="0"/>
              <a:t>Optative</a:t>
            </a:r>
            <a:r>
              <a:rPr lang="tr-TR" dirty="0" smtClean="0"/>
              <a:t>               </a:t>
            </a:r>
            <a:r>
              <a:rPr lang="tr-TR" u="sng" dirty="0" err="1" smtClean="0"/>
              <a:t>Imperative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3SG  (y)A (-</a:t>
            </a:r>
            <a:r>
              <a:rPr lang="tr-TR" dirty="0" err="1" smtClean="0"/>
              <a:t>sIn</a:t>
            </a:r>
            <a:r>
              <a:rPr lang="tr-TR" dirty="0" smtClean="0"/>
              <a:t>)                   -</a:t>
            </a:r>
            <a:r>
              <a:rPr lang="tr-TR" dirty="0" err="1" smtClean="0"/>
              <a:t>sIn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3PL    (y)</a:t>
            </a:r>
            <a:r>
              <a:rPr lang="tr-TR" dirty="0" err="1" smtClean="0"/>
              <a:t>Alar</a:t>
            </a:r>
            <a:r>
              <a:rPr lang="tr-TR" dirty="0" smtClean="0"/>
              <a:t> (-</a:t>
            </a:r>
            <a:r>
              <a:rPr lang="tr-TR" dirty="0" err="1" smtClean="0"/>
              <a:t>sInlAr</a:t>
            </a:r>
            <a:r>
              <a:rPr lang="tr-TR" dirty="0" smtClean="0"/>
              <a:t>)         -</a:t>
            </a:r>
            <a:r>
              <a:rPr lang="tr-TR" dirty="0" err="1" smtClean="0"/>
              <a:t>sInlAr</a:t>
            </a:r>
            <a:r>
              <a:rPr lang="tr-TR" dirty="0" smtClean="0"/>
              <a:t>     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93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Kornfilt</a:t>
            </a:r>
            <a:r>
              <a:rPr lang="tr-TR" dirty="0" smtClean="0"/>
              <a:t> </a:t>
            </a:r>
            <a:r>
              <a:rPr lang="tr-TR" dirty="0"/>
              <a:t>(1997):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optative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obsolete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replaced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imperative</a:t>
            </a:r>
            <a:r>
              <a:rPr lang="tr-TR" dirty="0" smtClean="0"/>
              <a:t> </a:t>
            </a:r>
            <a:r>
              <a:rPr lang="tr-TR" dirty="0" err="1" smtClean="0"/>
              <a:t>paradigm</a:t>
            </a:r>
            <a:r>
              <a:rPr lang="tr-TR" dirty="0" smtClean="0"/>
              <a:t>. </a:t>
            </a:r>
          </a:p>
          <a:p>
            <a:endParaRPr lang="tr-TR" sz="100" dirty="0"/>
          </a:p>
          <a:p>
            <a:pPr marL="0" indent="0">
              <a:buNone/>
            </a:pPr>
            <a:r>
              <a:rPr lang="tr-TR" dirty="0" smtClean="0"/>
              <a:t>                        </a:t>
            </a:r>
            <a:r>
              <a:rPr lang="tr-TR" u="sng" dirty="0" err="1" smtClean="0"/>
              <a:t>Optative</a:t>
            </a:r>
            <a:r>
              <a:rPr lang="tr-TR" u="sng" dirty="0" smtClean="0"/>
              <a:t> / </a:t>
            </a:r>
            <a:r>
              <a:rPr lang="tr-TR" u="sng" dirty="0" err="1" smtClean="0"/>
              <a:t>Imperative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</a:t>
            </a:r>
            <a:r>
              <a:rPr lang="tr-TR" dirty="0" smtClean="0"/>
              <a:t>3SG                -</a:t>
            </a:r>
            <a:r>
              <a:rPr lang="tr-TR" dirty="0" err="1"/>
              <a:t>sIn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3PL     </a:t>
            </a:r>
            <a:r>
              <a:rPr lang="tr-TR" dirty="0" smtClean="0"/>
              <a:t>            </a:t>
            </a:r>
            <a:r>
              <a:rPr lang="tr-TR" dirty="0"/>
              <a:t>-</a:t>
            </a:r>
            <a:r>
              <a:rPr lang="tr-TR" dirty="0" err="1"/>
              <a:t>sInlAr</a:t>
            </a:r>
            <a:r>
              <a:rPr lang="tr-TR" dirty="0"/>
              <a:t>   </a:t>
            </a:r>
            <a:endParaRPr lang="tr-TR" dirty="0" smtClean="0"/>
          </a:p>
          <a:p>
            <a:pPr marL="0" indent="0">
              <a:buNone/>
            </a:pPr>
            <a:endParaRPr lang="tr-TR" sz="100" dirty="0"/>
          </a:p>
          <a:p>
            <a:r>
              <a:rPr lang="tr-TR" dirty="0" err="1" smtClean="0"/>
              <a:t>The</a:t>
            </a:r>
            <a:r>
              <a:rPr lang="tr-TR" dirty="0" smtClean="0"/>
              <a:t> form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in </a:t>
            </a:r>
            <a:r>
              <a:rPr lang="tr-TR" dirty="0" err="1" smtClean="0"/>
              <a:t>both</a:t>
            </a:r>
            <a:r>
              <a:rPr lang="tr-TR" dirty="0" smtClean="0"/>
              <a:t> but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is </a:t>
            </a:r>
            <a:r>
              <a:rPr lang="tr-TR" dirty="0" err="1" smtClean="0"/>
              <a:t>different</a:t>
            </a:r>
            <a:r>
              <a:rPr lang="tr-TR" dirty="0" smtClean="0"/>
              <a:t>: </a:t>
            </a:r>
            <a:r>
              <a:rPr lang="tr-TR" dirty="0" err="1" smtClean="0"/>
              <a:t>optative</a:t>
            </a:r>
            <a:r>
              <a:rPr lang="tr-TR" dirty="0" smtClean="0"/>
              <a:t> vs. </a:t>
            </a:r>
            <a:r>
              <a:rPr lang="tr-TR" dirty="0" err="1" smtClean="0"/>
              <a:t>imperative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Optative</a:t>
            </a:r>
            <a:r>
              <a:rPr lang="tr-TR" dirty="0" smtClean="0"/>
              <a:t> of </a:t>
            </a:r>
            <a:r>
              <a:rPr lang="tr-TR" dirty="0" err="1" smtClean="0"/>
              <a:t>wish</a:t>
            </a:r>
            <a:r>
              <a:rPr lang="tr-TR" dirty="0" smtClean="0"/>
              <a:t> (</a:t>
            </a:r>
            <a:r>
              <a:rPr lang="tr-TR" dirty="0" err="1" smtClean="0"/>
              <a:t>cupitive</a:t>
            </a:r>
            <a:r>
              <a:rPr lang="tr-TR" dirty="0" smtClean="0"/>
              <a:t>)?: </a:t>
            </a:r>
            <a:r>
              <a:rPr lang="en-US" dirty="0"/>
              <a:t>this use of the optative is not saying something about the world, but trying to change the world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13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758463"/>
            <a:ext cx="8946541" cy="5345722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 of </a:t>
            </a:r>
            <a:r>
              <a:rPr lang="tr-TR" i="1" dirty="0"/>
              <a:t>sakın</a:t>
            </a:r>
            <a:r>
              <a:rPr lang="tr-TR" dirty="0"/>
              <a:t> is in tandem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 smtClean="0"/>
              <a:t>NPIs</a:t>
            </a:r>
            <a:r>
              <a:rPr lang="tr-TR" dirty="0" smtClean="0"/>
              <a:t> as </a:t>
            </a:r>
            <a:r>
              <a:rPr lang="tr-TR" dirty="0" err="1" smtClean="0"/>
              <a:t>they</a:t>
            </a:r>
            <a:r>
              <a:rPr lang="tr-TR" dirty="0" smtClean="0"/>
              <a:t> can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appear</a:t>
            </a:r>
            <a:r>
              <a:rPr lang="tr-TR" dirty="0" smtClean="0"/>
              <a:t> in </a:t>
            </a:r>
            <a:r>
              <a:rPr lang="tr-TR" dirty="0" err="1" smtClean="0"/>
              <a:t>imperative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contexts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(11) </a:t>
            </a:r>
            <a:r>
              <a:rPr lang="tr-TR" dirty="0" smtClean="0"/>
              <a:t>a’. </a:t>
            </a:r>
            <a:r>
              <a:rPr lang="de-DE" b="1" i="1" dirty="0" err="1"/>
              <a:t>Sakın</a:t>
            </a:r>
            <a:r>
              <a:rPr lang="de-DE" dirty="0"/>
              <a:t> </a:t>
            </a:r>
            <a:r>
              <a:rPr lang="de-DE" dirty="0" err="1"/>
              <a:t>bura-ya</a:t>
            </a:r>
            <a:r>
              <a:rPr lang="de-DE" dirty="0"/>
              <a:t>     gel-</a:t>
            </a:r>
            <a:r>
              <a:rPr lang="de-DE" dirty="0" err="1"/>
              <a:t>miş</a:t>
            </a:r>
            <a:r>
              <a:rPr lang="de-DE" dirty="0"/>
              <a:t>        </a:t>
            </a:r>
            <a:r>
              <a:rPr lang="de-DE" dirty="0" err="1"/>
              <a:t>ol</a:t>
            </a:r>
            <a:r>
              <a:rPr lang="de-DE" dirty="0"/>
              <a:t>-</a:t>
            </a:r>
            <a:r>
              <a:rPr lang="de-DE" i="1" dirty="0" err="1"/>
              <a:t>ma</a:t>
            </a:r>
            <a:r>
              <a:rPr lang="de-DE" dirty="0"/>
              <a:t>-sın.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</a:t>
            </a:r>
            <a:r>
              <a:rPr lang="de-DE" dirty="0"/>
              <a:t>      </a:t>
            </a:r>
            <a:r>
              <a:rPr lang="tr-TR" dirty="0" smtClean="0"/>
              <a:t> </a:t>
            </a:r>
            <a:r>
              <a:rPr lang="de-DE" dirty="0" smtClean="0"/>
              <a:t>  </a:t>
            </a:r>
            <a:r>
              <a:rPr lang="en-US" dirty="0"/>
              <a:t>ever   here-DAT come-EVID be-NEG-3SG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</a:t>
            </a:r>
            <a:r>
              <a:rPr lang="en-US" dirty="0"/>
              <a:t>      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'I wish/hope s/he did not ever come here</a:t>
            </a:r>
            <a:r>
              <a:rPr lang="en-US" dirty="0" smtClean="0"/>
              <a:t>.‘</a:t>
            </a:r>
            <a:endParaRPr lang="tr-TR" dirty="0" smtClean="0"/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(12) a. </a:t>
            </a:r>
            <a:r>
              <a:rPr lang="de-DE" dirty="0" smtClean="0"/>
              <a:t>O-nu</a:t>
            </a:r>
            <a:r>
              <a:rPr lang="tr-TR" dirty="0" smtClean="0"/>
              <a:t>   </a:t>
            </a:r>
            <a:r>
              <a:rPr lang="de-DE" b="1" i="1" dirty="0" err="1" smtClean="0"/>
              <a:t>asla</a:t>
            </a:r>
            <a:r>
              <a:rPr lang="de-DE" dirty="0" smtClean="0"/>
              <a:t> </a:t>
            </a:r>
            <a:r>
              <a:rPr lang="tr-TR" dirty="0" smtClean="0"/>
              <a:t>   </a:t>
            </a:r>
            <a:r>
              <a:rPr lang="de-DE" dirty="0" err="1" smtClean="0"/>
              <a:t>bil</a:t>
            </a:r>
            <a:r>
              <a:rPr lang="de-DE" dirty="0" smtClean="0"/>
              <a:t>-e-</a:t>
            </a:r>
            <a:r>
              <a:rPr lang="de-DE" dirty="0" err="1" smtClean="0"/>
              <a:t>mez</a:t>
            </a:r>
            <a:r>
              <a:rPr lang="de-DE" dirty="0" smtClean="0"/>
              <a:t>-sin</a:t>
            </a:r>
            <a:r>
              <a:rPr lang="de-DE" dirty="0"/>
              <a:t>.</a:t>
            </a:r>
            <a:endParaRPr lang="tr-TR" dirty="0"/>
          </a:p>
          <a:p>
            <a:pPr marL="0" indent="0">
              <a:buNone/>
            </a:pPr>
            <a:r>
              <a:rPr lang="de-DE" dirty="0"/>
              <a:t>      </a:t>
            </a:r>
            <a:r>
              <a:rPr lang="tr-TR" dirty="0" smtClean="0"/>
              <a:t>     </a:t>
            </a:r>
            <a:r>
              <a:rPr lang="de-DE" dirty="0" smtClean="0"/>
              <a:t>   </a:t>
            </a:r>
            <a:r>
              <a:rPr lang="en-US" dirty="0"/>
              <a:t>it-DAT never know-ABIL-NEG-2SG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        </a:t>
            </a:r>
            <a:r>
              <a:rPr lang="tr-TR" dirty="0" smtClean="0"/>
              <a:t>     </a:t>
            </a:r>
            <a:r>
              <a:rPr lang="en-US" dirty="0" smtClean="0"/>
              <a:t>'You </a:t>
            </a:r>
            <a:r>
              <a:rPr lang="en-US" dirty="0" err="1" smtClean="0"/>
              <a:t>wou</a:t>
            </a:r>
            <a:r>
              <a:rPr lang="tr-TR" dirty="0" smtClean="0"/>
              <a:t>l</a:t>
            </a:r>
            <a:r>
              <a:rPr lang="en-US" dirty="0" smtClean="0"/>
              <a:t>d </a:t>
            </a:r>
            <a:r>
              <a:rPr lang="en-US" dirty="0"/>
              <a:t>never know it</a:t>
            </a:r>
            <a:r>
              <a:rPr lang="en-US" dirty="0" smtClean="0"/>
              <a:t>.‘</a:t>
            </a:r>
            <a:endParaRPr lang="tr-TR" dirty="0" smtClean="0"/>
          </a:p>
          <a:p>
            <a:pPr marL="0" indent="0">
              <a:buNone/>
            </a:pPr>
            <a:r>
              <a:rPr lang="tr-TR" sz="100" dirty="0"/>
              <a:t> </a:t>
            </a:r>
            <a:r>
              <a:rPr lang="tr-TR" sz="100" dirty="0" smtClean="0"/>
              <a:t>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b. </a:t>
            </a:r>
            <a:r>
              <a:rPr lang="de-DE" b="1" i="1" dirty="0" err="1"/>
              <a:t>Katiyyen</a:t>
            </a:r>
            <a:r>
              <a:rPr lang="de-DE" dirty="0"/>
              <a:t> </a:t>
            </a:r>
            <a:r>
              <a:rPr lang="tr-TR" dirty="0" smtClean="0"/>
              <a:t>         </a:t>
            </a:r>
            <a:r>
              <a:rPr lang="de-DE" dirty="0" smtClean="0"/>
              <a:t>inan-</a:t>
            </a:r>
            <a:r>
              <a:rPr lang="de-DE" dirty="0" err="1" smtClean="0"/>
              <a:t>ma</a:t>
            </a:r>
            <a:r>
              <a:rPr lang="de-DE" dirty="0" smtClean="0"/>
              <a:t>-z-</a:t>
            </a:r>
            <a:r>
              <a:rPr lang="de-DE" dirty="0" err="1" smtClean="0"/>
              <a:t>sın</a:t>
            </a:r>
            <a:r>
              <a:rPr lang="de-DE" dirty="0"/>
              <a:t>.</a:t>
            </a:r>
            <a:endParaRPr lang="tr-TR" dirty="0"/>
          </a:p>
          <a:p>
            <a:pPr marL="0" indent="0">
              <a:buNone/>
            </a:pPr>
            <a:r>
              <a:rPr lang="de-DE" dirty="0"/>
              <a:t>        </a:t>
            </a:r>
            <a:r>
              <a:rPr lang="tr-TR" dirty="0" smtClean="0"/>
              <a:t>    </a:t>
            </a:r>
            <a:r>
              <a:rPr lang="en-US" dirty="0" smtClean="0"/>
              <a:t>by </a:t>
            </a:r>
            <a:r>
              <a:rPr lang="en-US" dirty="0"/>
              <a:t>any means believe-NEG-1SG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tr-TR" dirty="0" smtClean="0"/>
              <a:t>    </a:t>
            </a:r>
            <a:r>
              <a:rPr lang="en-US" dirty="0" smtClean="0"/>
              <a:t>'You </a:t>
            </a:r>
            <a:r>
              <a:rPr lang="en-US" dirty="0"/>
              <a:t>wouldn’t believe (it) by any means.'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553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Negation</a:t>
            </a:r>
            <a:r>
              <a:rPr lang="tr-TR" dirty="0" smtClean="0"/>
              <a:t> can be </a:t>
            </a:r>
            <a:r>
              <a:rPr lang="tr-TR" dirty="0" err="1" smtClean="0"/>
              <a:t>interpreted</a:t>
            </a:r>
            <a:r>
              <a:rPr lang="tr-TR" dirty="0" smtClean="0"/>
              <a:t> at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places</a:t>
            </a:r>
            <a:r>
              <a:rPr lang="tr-TR" dirty="0" smtClean="0"/>
              <a:t> in a </a:t>
            </a:r>
            <a:r>
              <a:rPr lang="tr-TR" dirty="0" err="1" smtClean="0"/>
              <a:t>sentence</a:t>
            </a:r>
            <a:r>
              <a:rPr lang="tr-TR" dirty="0" smtClean="0"/>
              <a:t>.</a:t>
            </a:r>
          </a:p>
          <a:p>
            <a:endParaRPr lang="tr-TR" sz="100" dirty="0" smtClean="0"/>
          </a:p>
          <a:p>
            <a:pPr>
              <a:buNone/>
            </a:pPr>
            <a:r>
              <a:rPr lang="tr-TR" dirty="0" smtClean="0"/>
              <a:t> (13) </a:t>
            </a:r>
            <a:r>
              <a:rPr lang="tr-TR" dirty="0" err="1" smtClean="0"/>
              <a:t>Jack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drink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he is </a:t>
            </a:r>
            <a:r>
              <a:rPr lang="tr-TR" dirty="0" err="1" smtClean="0"/>
              <a:t>unhappy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   (i) </a:t>
            </a:r>
            <a:r>
              <a:rPr lang="tr-TR" dirty="0" err="1" smtClean="0"/>
              <a:t>It’s</a:t>
            </a:r>
            <a:r>
              <a:rPr lang="tr-TR" dirty="0" smtClean="0"/>
              <a:t> not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he’s</a:t>
            </a:r>
            <a:r>
              <a:rPr lang="tr-TR" dirty="0" smtClean="0"/>
              <a:t> </a:t>
            </a:r>
            <a:r>
              <a:rPr lang="tr-TR" dirty="0" err="1" smtClean="0"/>
              <a:t>unhappy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Jack</a:t>
            </a:r>
            <a:r>
              <a:rPr lang="tr-TR" dirty="0" smtClean="0"/>
              <a:t> </a:t>
            </a:r>
            <a:r>
              <a:rPr lang="tr-TR" dirty="0" err="1" smtClean="0"/>
              <a:t>drinks</a:t>
            </a:r>
            <a:r>
              <a:rPr lang="tr-TR" dirty="0" smtClean="0"/>
              <a:t> (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some</a:t>
            </a:r>
            <a:r>
              <a:rPr lang="tr-TR" dirty="0" smtClean="0"/>
              <a:t> 		     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).</a:t>
            </a:r>
          </a:p>
          <a:p>
            <a:pPr>
              <a:buNone/>
            </a:pPr>
            <a:r>
              <a:rPr lang="tr-TR" dirty="0" smtClean="0"/>
              <a:t>       (ii) </a:t>
            </a:r>
            <a:r>
              <a:rPr lang="tr-TR" dirty="0" err="1" smtClean="0"/>
              <a:t>It’s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he is </a:t>
            </a:r>
            <a:r>
              <a:rPr lang="tr-TR" dirty="0" err="1" smtClean="0"/>
              <a:t>unhappy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Jack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drink</a:t>
            </a:r>
            <a:r>
              <a:rPr lang="tr-TR" dirty="0" smtClean="0"/>
              <a:t>.    </a:t>
            </a:r>
          </a:p>
          <a:p>
            <a:pPr>
              <a:buNone/>
            </a:pPr>
            <a:endParaRPr lang="tr-TR" sz="100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readings</a:t>
            </a:r>
            <a:r>
              <a:rPr lang="tr-TR" dirty="0" smtClean="0"/>
              <a:t> can be </a:t>
            </a:r>
            <a:r>
              <a:rPr lang="tr-TR" dirty="0" err="1" smtClean="0"/>
              <a:t>understood</a:t>
            </a:r>
            <a:r>
              <a:rPr lang="tr-TR" dirty="0" smtClean="0"/>
              <a:t> in </a:t>
            </a:r>
            <a:r>
              <a:rPr lang="tr-TR" dirty="0" err="1" smtClean="0"/>
              <a:t>terms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r>
              <a:rPr lang="tr-TR" dirty="0" smtClean="0"/>
              <a:t> in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NEG  &gt; BECAUSE</a:t>
            </a:r>
          </a:p>
          <a:p>
            <a:pPr lvl="1"/>
            <a:r>
              <a:rPr lang="tr-TR" dirty="0" smtClean="0"/>
              <a:t>BECAUSE &gt; NEG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Kelepir (2001): </a:t>
            </a:r>
            <a:r>
              <a:rPr lang="en-US" dirty="0"/>
              <a:t>an accusative marked object NP can be interpreted inside or outside sentential </a:t>
            </a:r>
            <a:r>
              <a:rPr lang="en-US" dirty="0" smtClean="0"/>
              <a:t>negation</a:t>
            </a:r>
            <a:r>
              <a:rPr lang="tr-TR" dirty="0" smtClean="0"/>
              <a:t>.</a:t>
            </a:r>
          </a:p>
          <a:p>
            <a:endParaRPr lang="tr-TR" sz="100" dirty="0"/>
          </a:p>
          <a:p>
            <a:pPr marL="0" indent="0">
              <a:buNone/>
            </a:pPr>
            <a:r>
              <a:rPr lang="tr-TR" dirty="0" smtClean="0"/>
              <a:t> (14) </a:t>
            </a:r>
            <a:r>
              <a:rPr lang="en-US" dirty="0" smtClean="0"/>
              <a:t>Leyla</a:t>
            </a:r>
            <a:r>
              <a:rPr lang="tr-TR" dirty="0" smtClean="0"/>
              <a:t> [</a:t>
            </a:r>
            <a:r>
              <a:rPr lang="tr-TR" sz="1200" dirty="0" smtClean="0"/>
              <a:t>NP</a:t>
            </a:r>
            <a:r>
              <a:rPr lang="en-US" sz="1200" dirty="0" smtClean="0"/>
              <a:t> </a:t>
            </a:r>
            <a:r>
              <a:rPr lang="en-US" i="1" dirty="0" err="1"/>
              <a:t>bir</a:t>
            </a:r>
            <a:r>
              <a:rPr lang="en-US" i="1" dirty="0"/>
              <a:t>   </a:t>
            </a:r>
            <a:r>
              <a:rPr lang="en-US" i="1" dirty="0" err="1" smtClean="0"/>
              <a:t>arkadaş-ım-ı</a:t>
            </a:r>
            <a:r>
              <a:rPr lang="tr-TR" dirty="0" smtClean="0"/>
              <a:t>]</a:t>
            </a:r>
            <a:r>
              <a:rPr lang="en-US" dirty="0" smtClean="0"/>
              <a:t>       </a:t>
            </a:r>
            <a:r>
              <a:rPr lang="en-US" dirty="0" err="1"/>
              <a:t>davet</a:t>
            </a:r>
            <a:r>
              <a:rPr lang="en-US" dirty="0"/>
              <a:t> et-</a:t>
            </a:r>
            <a:r>
              <a:rPr lang="en-US" i="1" dirty="0"/>
              <a:t>me</a:t>
            </a:r>
            <a:r>
              <a:rPr lang="en-US" dirty="0"/>
              <a:t>-</a:t>
            </a:r>
            <a:r>
              <a:rPr lang="en-US" dirty="0" err="1"/>
              <a:t>miş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</a:t>
            </a:r>
            <a:r>
              <a:rPr lang="en-US" dirty="0" smtClean="0"/>
              <a:t>    </a:t>
            </a:r>
            <a:r>
              <a:rPr lang="en-US" dirty="0"/>
              <a:t>Leyla </a:t>
            </a:r>
            <a:r>
              <a:rPr lang="tr-TR" dirty="0" smtClean="0"/>
              <a:t>     </a:t>
            </a:r>
            <a:r>
              <a:rPr lang="en-US" dirty="0" smtClean="0"/>
              <a:t>one </a:t>
            </a:r>
            <a:r>
              <a:rPr lang="en-US" dirty="0"/>
              <a:t>friend-1SG-ACC invite </a:t>
            </a:r>
            <a:r>
              <a:rPr lang="tr-TR" dirty="0" smtClean="0"/>
              <a:t> </a:t>
            </a:r>
            <a:r>
              <a:rPr lang="en-US" dirty="0" smtClean="0"/>
              <a:t>do-NEG-EVID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tr-TR" dirty="0" smtClean="0"/>
              <a:t>    </a:t>
            </a:r>
            <a:r>
              <a:rPr lang="en-US" dirty="0" smtClean="0"/>
              <a:t>    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A friend of mine is such that Leyla didn’t invite her/him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tr-TR" dirty="0" smtClean="0"/>
              <a:t> </a:t>
            </a:r>
            <a:r>
              <a:rPr lang="en-US" dirty="0" smtClean="0"/>
              <a:t>   </a:t>
            </a:r>
            <a:r>
              <a:rPr lang="en-US" dirty="0"/>
              <a:t>(ii) Leyla didn’t invite (even) one friend of mine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sz="500" dirty="0"/>
          </a:p>
          <a:p>
            <a:r>
              <a:rPr lang="tr-TR" dirty="0" err="1"/>
              <a:t>T</a:t>
            </a:r>
            <a:r>
              <a:rPr lang="tr-TR" dirty="0" err="1" smtClean="0"/>
              <a:t>his</a:t>
            </a:r>
            <a:r>
              <a:rPr lang="en-US" dirty="0" smtClean="0"/>
              <a:t> </a:t>
            </a:r>
            <a:r>
              <a:rPr lang="en-US" dirty="0" err="1"/>
              <a:t>giv</a:t>
            </a:r>
            <a:r>
              <a:rPr lang="tr-TR" dirty="0"/>
              <a:t>es</a:t>
            </a:r>
            <a:r>
              <a:rPr lang="en-US" dirty="0"/>
              <a:t> rise to two different </a:t>
            </a:r>
            <a:r>
              <a:rPr lang="en-US" dirty="0" smtClean="0"/>
              <a:t>interpretations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. </a:t>
            </a:r>
            <a:r>
              <a:rPr lang="en-US" dirty="0" smtClean="0"/>
              <a:t>   </a:t>
            </a:r>
            <a:endParaRPr lang="tr-TR" dirty="0" smtClean="0"/>
          </a:p>
          <a:p>
            <a:pPr lvl="1"/>
            <a:r>
              <a:rPr lang="tr-TR" dirty="0" smtClean="0"/>
              <a:t>∃ &gt; </a:t>
            </a:r>
            <a:r>
              <a:rPr lang="en-US" dirty="0" smtClean="0"/>
              <a:t>¬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¬</a:t>
            </a:r>
            <a:r>
              <a:rPr lang="tr-TR" dirty="0" smtClean="0"/>
              <a:t> &gt; </a:t>
            </a:r>
            <a:r>
              <a:rPr lang="tr-TR" dirty="0"/>
              <a:t>∃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324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negation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Kelepir (2001): I</a:t>
            </a:r>
            <a:r>
              <a:rPr lang="en-US" dirty="0" smtClean="0"/>
              <a:t>f </a:t>
            </a:r>
            <a:r>
              <a:rPr lang="en-US" dirty="0"/>
              <a:t>there is an NPI in the subject position, the accusative marked object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obligatorily</a:t>
            </a:r>
            <a:r>
              <a:rPr lang="en-US" dirty="0" smtClean="0"/>
              <a:t> </a:t>
            </a:r>
            <a:r>
              <a:rPr lang="en-US" dirty="0"/>
              <a:t>interpreted inside </a:t>
            </a:r>
            <a:r>
              <a:rPr lang="en-US" dirty="0" smtClean="0"/>
              <a:t>negation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 (15) </a:t>
            </a:r>
            <a:r>
              <a:rPr lang="en-US" dirty="0" smtClean="0"/>
              <a:t>?</a:t>
            </a:r>
            <a:r>
              <a:rPr lang="en-US" i="1" dirty="0" err="1" smtClean="0"/>
              <a:t>Kimse</a:t>
            </a:r>
            <a:r>
              <a:rPr lang="en-US" dirty="0" smtClean="0"/>
              <a:t>     </a:t>
            </a:r>
            <a:r>
              <a:rPr lang="en-US" i="1" dirty="0" err="1"/>
              <a:t>bir</a:t>
            </a:r>
            <a:r>
              <a:rPr lang="en-US" i="1" dirty="0"/>
              <a:t>  </a:t>
            </a:r>
            <a:r>
              <a:rPr lang="en-US" i="1" dirty="0" err="1"/>
              <a:t>arkadaş-ım-ı</a:t>
            </a:r>
            <a:r>
              <a:rPr lang="en-US" dirty="0"/>
              <a:t>        </a:t>
            </a:r>
            <a:r>
              <a:rPr lang="en-US" dirty="0" err="1"/>
              <a:t>davet</a:t>
            </a:r>
            <a:r>
              <a:rPr lang="en-US" dirty="0"/>
              <a:t>  et-</a:t>
            </a:r>
            <a:r>
              <a:rPr lang="en-US" i="1" dirty="0"/>
              <a:t>me</a:t>
            </a:r>
            <a:r>
              <a:rPr lang="en-US" dirty="0"/>
              <a:t>-</a:t>
            </a:r>
            <a:r>
              <a:rPr lang="en-US" dirty="0" err="1"/>
              <a:t>miş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</a:t>
            </a:r>
            <a:r>
              <a:rPr lang="tr-TR" dirty="0" smtClean="0"/>
              <a:t>     </a:t>
            </a:r>
            <a:r>
              <a:rPr lang="en-US" dirty="0" smtClean="0"/>
              <a:t>anybody </a:t>
            </a:r>
            <a:r>
              <a:rPr lang="en-US" dirty="0"/>
              <a:t>one friend-1SG-ACC invite do-NEG-EVID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tr-TR" dirty="0" smtClean="0"/>
              <a:t>     </a:t>
            </a:r>
            <a:r>
              <a:rPr lang="en-US" dirty="0" smtClean="0"/>
              <a:t>only </a:t>
            </a:r>
            <a:r>
              <a:rPr lang="en-US" dirty="0"/>
              <a:t>reading: ‘Nobody invited </a:t>
            </a:r>
            <a:r>
              <a:rPr lang="tr-TR" dirty="0" smtClean="0"/>
              <a:t>(</a:t>
            </a:r>
            <a:r>
              <a:rPr lang="tr-TR" dirty="0" err="1" smtClean="0"/>
              <a:t>even</a:t>
            </a:r>
            <a:r>
              <a:rPr lang="tr-TR" dirty="0" smtClean="0"/>
              <a:t>) </a:t>
            </a:r>
            <a:r>
              <a:rPr lang="tr-TR" dirty="0" err="1" smtClean="0"/>
              <a:t>one</a:t>
            </a:r>
            <a:r>
              <a:rPr lang="en-US" dirty="0" smtClean="0"/>
              <a:t> </a:t>
            </a:r>
            <a:r>
              <a:rPr lang="en-US" dirty="0"/>
              <a:t>friend of mine.’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tr-TR" dirty="0" smtClean="0"/>
              <a:t>     </a:t>
            </a:r>
            <a:r>
              <a:rPr lang="en-US" dirty="0" smtClean="0"/>
              <a:t>*‘</a:t>
            </a:r>
            <a:r>
              <a:rPr lang="en-US" dirty="0"/>
              <a:t>A friend of mine is such that nobody invited her/him</a:t>
            </a:r>
            <a:r>
              <a:rPr lang="en-US" dirty="0" smtClean="0"/>
              <a:t>.’</a:t>
            </a:r>
            <a:endParaRPr lang="tr-TR" dirty="0"/>
          </a:p>
          <a:p>
            <a:pPr marL="0" indent="0">
              <a:buNone/>
            </a:pPr>
            <a:endParaRPr lang="tr-TR" sz="100" dirty="0" smtClean="0"/>
          </a:p>
          <a:p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Kelepir, t</a:t>
            </a:r>
            <a:r>
              <a:rPr lang="en-US" dirty="0" smtClean="0"/>
              <a:t>he </a:t>
            </a:r>
            <a:r>
              <a:rPr lang="en-US" dirty="0"/>
              <a:t>wide scope reading of the object NP </a:t>
            </a:r>
            <a:r>
              <a:rPr lang="tr-TR" dirty="0" err="1" smtClean="0"/>
              <a:t>seems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en-US" dirty="0" smtClean="0"/>
              <a:t>impossible</a:t>
            </a:r>
            <a:r>
              <a:rPr lang="tr-TR" dirty="0" smtClean="0"/>
              <a:t> in (15)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155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Immediate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</a:t>
            </a:r>
            <a:r>
              <a:rPr lang="tr-TR" dirty="0" err="1" smtClean="0"/>
              <a:t>constraint</a:t>
            </a:r>
            <a:r>
              <a:rPr lang="tr-TR" dirty="0" smtClean="0"/>
              <a:t> (</a:t>
            </a:r>
            <a:r>
              <a:rPr lang="tr-TR" dirty="0" err="1" smtClean="0"/>
              <a:t>Linebarger</a:t>
            </a:r>
            <a:r>
              <a:rPr lang="tr-TR" dirty="0" smtClean="0"/>
              <a:t>, 1980)</a:t>
            </a:r>
          </a:p>
          <a:p>
            <a:pPr lvl="1"/>
            <a:r>
              <a:rPr lang="tr-TR" dirty="0" smtClean="0"/>
              <a:t>No </a:t>
            </a:r>
            <a:r>
              <a:rPr lang="tr-TR" dirty="0" err="1" smtClean="0"/>
              <a:t>scope</a:t>
            </a:r>
            <a:r>
              <a:rPr lang="tr-TR" dirty="0" smtClean="0"/>
              <a:t> </a:t>
            </a:r>
            <a:r>
              <a:rPr lang="tr-TR" dirty="0" err="1" smtClean="0"/>
              <a:t>bearing</a:t>
            </a:r>
            <a:r>
              <a:rPr lang="tr-TR" dirty="0" smtClean="0"/>
              <a:t> element can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an NPI</a:t>
            </a:r>
          </a:p>
          <a:p>
            <a:pPr lvl="2"/>
            <a:r>
              <a:rPr lang="tr-TR" sz="1700" b="1" i="1" dirty="0" smtClean="0"/>
              <a:t>*NEG …. SBE … NPI</a:t>
            </a:r>
            <a:endParaRPr lang="tr-TR" sz="1700" dirty="0" smtClean="0"/>
          </a:p>
          <a:p>
            <a:pPr lvl="1"/>
            <a:r>
              <a:rPr lang="tr-TR" dirty="0" smtClean="0"/>
              <a:t>No </a:t>
            </a:r>
            <a:r>
              <a:rPr lang="tr-TR" dirty="0" err="1" smtClean="0"/>
              <a:t>scope</a:t>
            </a:r>
            <a:r>
              <a:rPr lang="tr-TR" dirty="0" smtClean="0"/>
              <a:t> </a:t>
            </a:r>
            <a:r>
              <a:rPr lang="tr-TR" dirty="0" err="1" smtClean="0"/>
              <a:t>bearing</a:t>
            </a:r>
            <a:r>
              <a:rPr lang="tr-TR" dirty="0" smtClean="0"/>
              <a:t> </a:t>
            </a:r>
            <a:r>
              <a:rPr lang="tr-TR" dirty="0" smtClean="0"/>
              <a:t>element can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existential</a:t>
            </a:r>
            <a:r>
              <a:rPr lang="tr-TR" dirty="0" smtClean="0"/>
              <a:t> </a:t>
            </a:r>
            <a:r>
              <a:rPr lang="tr-TR" dirty="0" err="1" smtClean="0"/>
              <a:t>quantifier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variable</a:t>
            </a:r>
            <a:r>
              <a:rPr lang="tr-TR" dirty="0" smtClean="0"/>
              <a:t> it </a:t>
            </a:r>
            <a:r>
              <a:rPr lang="tr-TR" dirty="0" err="1" smtClean="0"/>
              <a:t>binds</a:t>
            </a:r>
            <a:r>
              <a:rPr lang="tr-TR" dirty="0" smtClean="0"/>
              <a:t> (Kelepir, 2001)</a:t>
            </a:r>
          </a:p>
          <a:p>
            <a:pPr lvl="2"/>
            <a:r>
              <a:rPr lang="tr-TR" sz="1700" b="1" i="1" dirty="0" smtClean="0"/>
              <a:t>*</a:t>
            </a:r>
            <a:r>
              <a:rPr lang="tr-TR" sz="1800" b="1" i="1" dirty="0" smtClean="0"/>
              <a:t>∃ </a:t>
            </a:r>
            <a:r>
              <a:rPr lang="tr-TR" sz="1700" b="1" i="1" dirty="0" smtClean="0"/>
              <a:t>f… SBE … f(….) </a:t>
            </a:r>
          </a:p>
          <a:p>
            <a:r>
              <a:rPr lang="tr-TR" dirty="0" smtClean="0"/>
              <a:t>*¬ (-</a:t>
            </a:r>
            <a:r>
              <a:rPr lang="tr-TR" dirty="0" err="1" smtClean="0"/>
              <a:t>mA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      </a:t>
            </a:r>
            <a:r>
              <a:rPr lang="tr-TR" sz="2500" dirty="0" smtClean="0"/>
              <a:t>∃</a:t>
            </a:r>
            <a:r>
              <a:rPr lang="tr-TR" dirty="0" smtClean="0"/>
              <a:t>F</a:t>
            </a:r>
          </a:p>
          <a:p>
            <a:pPr>
              <a:buNone/>
            </a:pPr>
            <a:r>
              <a:rPr lang="tr-TR" dirty="0" smtClean="0"/>
              <a:t>              NPI (kimse)</a:t>
            </a:r>
          </a:p>
          <a:p>
            <a:pPr>
              <a:buNone/>
            </a:pPr>
            <a:r>
              <a:rPr lang="tr-TR" dirty="0" smtClean="0"/>
              <a:t>                 f(bir-arkadaşım-ı)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negation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appear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!</a:t>
            </a:r>
          </a:p>
          <a:p>
            <a:endParaRPr lang="tr-TR" sz="100" dirty="0" smtClean="0"/>
          </a:p>
          <a:p>
            <a:r>
              <a:rPr lang="tr-TR" dirty="0" smtClean="0"/>
              <a:t>I</a:t>
            </a:r>
            <a:r>
              <a:rPr lang="en-US" dirty="0" smtClean="0"/>
              <a:t>f </a:t>
            </a:r>
            <a:r>
              <a:rPr lang="en-US" dirty="0"/>
              <a:t>there is a pronominal in the subsequent discourse, it may in fact be co-referential with the referent of the accusative-marked </a:t>
            </a:r>
            <a:r>
              <a:rPr lang="en-US" dirty="0" smtClean="0"/>
              <a:t>NP</a:t>
            </a:r>
            <a:r>
              <a:rPr lang="tr-TR" dirty="0" smtClean="0"/>
              <a:t>. </a:t>
            </a:r>
          </a:p>
          <a:p>
            <a:endParaRPr lang="tr-TR" sz="100" dirty="0"/>
          </a:p>
          <a:p>
            <a:pPr marL="0" indent="0">
              <a:buNone/>
            </a:pPr>
            <a:r>
              <a:rPr lang="tr-TR" dirty="0" smtClean="0"/>
              <a:t>(16) </a:t>
            </a:r>
            <a:r>
              <a:rPr lang="en-US" dirty="0" err="1" smtClean="0"/>
              <a:t>Kimse</a:t>
            </a:r>
            <a:r>
              <a:rPr lang="en-US" dirty="0" smtClean="0"/>
              <a:t> </a:t>
            </a:r>
            <a:r>
              <a:rPr lang="tr-TR" dirty="0" smtClean="0"/>
              <a:t>       </a:t>
            </a:r>
            <a:r>
              <a:rPr lang="en-US" i="1" dirty="0" err="1" smtClean="0"/>
              <a:t>bir</a:t>
            </a:r>
            <a:r>
              <a:rPr lang="tr-TR" i="1" dirty="0" smtClean="0"/>
              <a:t>   </a:t>
            </a:r>
            <a:r>
              <a:rPr lang="en-US" i="1" dirty="0" err="1" smtClean="0"/>
              <a:t>arkadaş</a:t>
            </a:r>
            <a:r>
              <a:rPr lang="en-US" baseline="-25000" dirty="0" err="1" smtClean="0"/>
              <a:t>i</a:t>
            </a:r>
            <a:r>
              <a:rPr lang="en-US" i="1" dirty="0" err="1" smtClean="0"/>
              <a:t>-ım-ı</a:t>
            </a:r>
            <a:r>
              <a:rPr lang="tr-TR" i="1" dirty="0" smtClean="0"/>
              <a:t>      </a:t>
            </a:r>
            <a:r>
              <a:rPr lang="en-US" dirty="0" smtClean="0"/>
              <a:t> </a:t>
            </a:r>
            <a:r>
              <a:rPr lang="tr-TR" dirty="0" smtClean="0"/>
              <a:t>(parti-ye)     </a:t>
            </a:r>
            <a:r>
              <a:rPr lang="en-US" dirty="0" err="1" smtClean="0"/>
              <a:t>davet</a:t>
            </a:r>
            <a:r>
              <a:rPr lang="en-US" dirty="0" smtClean="0"/>
              <a:t> et-me-</a:t>
            </a:r>
            <a:r>
              <a:rPr lang="en-US" dirty="0" err="1" smtClean="0"/>
              <a:t>miş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en-US" dirty="0" smtClean="0"/>
              <a:t>anybody </a:t>
            </a:r>
            <a:r>
              <a:rPr lang="en-US" dirty="0"/>
              <a:t>one friend-1SG-ACC </a:t>
            </a:r>
            <a:r>
              <a:rPr lang="tr-TR" dirty="0" smtClean="0"/>
              <a:t>(</a:t>
            </a:r>
            <a:r>
              <a:rPr lang="tr-TR" dirty="0" err="1" smtClean="0"/>
              <a:t>party</a:t>
            </a:r>
            <a:r>
              <a:rPr lang="tr-TR" dirty="0" smtClean="0"/>
              <a:t>-DAT) </a:t>
            </a:r>
            <a:r>
              <a:rPr lang="en-US" dirty="0" smtClean="0"/>
              <a:t>invite </a:t>
            </a:r>
            <a:r>
              <a:rPr lang="tr-TR" dirty="0" smtClean="0"/>
              <a:t> </a:t>
            </a:r>
            <a:r>
              <a:rPr lang="en-US" dirty="0" smtClean="0"/>
              <a:t>do-NEG-EVID</a:t>
            </a:r>
            <a:endParaRPr lang="tr-TR" dirty="0" smtClean="0"/>
          </a:p>
          <a:p>
            <a:pPr marL="0" indent="0">
              <a:buNone/>
            </a:pPr>
            <a:r>
              <a:rPr lang="tr-TR" sz="100" dirty="0"/>
              <a:t> </a:t>
            </a: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       Bu  </a:t>
            </a:r>
            <a:r>
              <a:rPr lang="en-US" dirty="0" err="1" smtClean="0"/>
              <a:t>yüzden</a:t>
            </a:r>
            <a:r>
              <a:rPr lang="en-US" i="1" dirty="0" smtClean="0"/>
              <a:t> </a:t>
            </a:r>
            <a:r>
              <a:rPr lang="tr-TR" i="1" dirty="0" smtClean="0"/>
              <a:t> </a:t>
            </a:r>
            <a:r>
              <a:rPr lang="en-US" i="1" dirty="0" err="1" smtClean="0"/>
              <a:t>o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tr-TR" dirty="0" smtClean="0"/>
              <a:t>    </a:t>
            </a:r>
            <a:r>
              <a:rPr lang="en-US" dirty="0" smtClean="0"/>
              <a:t>gel-e-me-</a:t>
            </a:r>
            <a:r>
              <a:rPr lang="en-US" dirty="0" err="1" smtClean="0"/>
              <a:t>di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reason  </a:t>
            </a:r>
            <a:r>
              <a:rPr lang="en-US" dirty="0"/>
              <a:t>s/he </a:t>
            </a:r>
            <a:r>
              <a:rPr lang="en-US" dirty="0" smtClean="0"/>
              <a:t>come-ABIL</a:t>
            </a:r>
            <a:endParaRPr lang="tr-TR" dirty="0" smtClean="0"/>
          </a:p>
          <a:p>
            <a:pPr marL="0" indent="0">
              <a:buNone/>
            </a:pPr>
            <a:endParaRPr lang="tr-TR" sz="100" dirty="0"/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        </a:t>
            </a:r>
            <a:r>
              <a:rPr lang="en-US" dirty="0" smtClean="0"/>
              <a:t>‘</a:t>
            </a:r>
            <a:r>
              <a:rPr lang="en-US" dirty="0"/>
              <a:t>A friend of mine is such that nobody invited </a:t>
            </a:r>
            <a:r>
              <a:rPr lang="en-US" dirty="0" smtClean="0"/>
              <a:t>her/him</a:t>
            </a:r>
            <a:r>
              <a:rPr lang="tr-TR" dirty="0" smtClean="0"/>
              <a:t> (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party</a:t>
            </a:r>
            <a:r>
              <a:rPr lang="tr-TR" dirty="0" smtClean="0"/>
              <a:t>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        </a:t>
            </a:r>
            <a:r>
              <a:rPr lang="en-US" dirty="0" smtClean="0"/>
              <a:t> </a:t>
            </a:r>
            <a:r>
              <a:rPr lang="en-US" dirty="0"/>
              <a:t>That’s why s/he couldn’t come.’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88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negation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NP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prominent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(17) </a:t>
            </a:r>
            <a:r>
              <a:rPr lang="tr-TR" i="1" dirty="0" smtClean="0"/>
              <a:t>Hiçbir</a:t>
            </a:r>
            <a:r>
              <a:rPr lang="tr-TR" dirty="0" smtClean="0"/>
              <a:t> öğrenci [</a:t>
            </a:r>
            <a:r>
              <a:rPr lang="tr-TR" sz="1400" dirty="0" smtClean="0"/>
              <a:t>NP</a:t>
            </a:r>
            <a:r>
              <a:rPr lang="tr-TR" dirty="0" smtClean="0"/>
              <a:t> </a:t>
            </a:r>
            <a:r>
              <a:rPr lang="tr-TR" i="1" dirty="0" smtClean="0"/>
              <a:t>bir    soru-</a:t>
            </a:r>
            <a:r>
              <a:rPr lang="tr-TR" i="1" dirty="0" err="1" smtClean="0"/>
              <a:t>yu</a:t>
            </a:r>
            <a:r>
              <a:rPr lang="tr-TR" dirty="0" smtClean="0"/>
              <a:t>]           cevapla-ya-</a:t>
            </a:r>
            <a:r>
              <a:rPr lang="tr-TR" i="1" dirty="0" err="1" smtClean="0"/>
              <a:t>ma</a:t>
            </a:r>
            <a:r>
              <a:rPr lang="tr-TR" dirty="0" smtClean="0"/>
              <a:t>-</a:t>
            </a:r>
            <a:r>
              <a:rPr lang="tr-TR" dirty="0" err="1" smtClean="0"/>
              <a:t>mış</a:t>
            </a:r>
            <a:r>
              <a:rPr lang="tr-TR" dirty="0" smtClean="0"/>
              <a:t>.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tr-TR" dirty="0" err="1" smtClean="0"/>
              <a:t>any</a:t>
            </a:r>
            <a:r>
              <a:rPr lang="tr-TR" dirty="0" smtClean="0"/>
              <a:t>    </a:t>
            </a:r>
            <a:r>
              <a:rPr lang="tr-TR" dirty="0" err="1" smtClean="0"/>
              <a:t>student</a:t>
            </a:r>
            <a:r>
              <a:rPr lang="tr-TR" dirty="0" smtClean="0"/>
              <a:t>      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-ACC </a:t>
            </a:r>
            <a:r>
              <a:rPr lang="tr-TR" dirty="0" err="1" smtClean="0"/>
              <a:t>answer</a:t>
            </a:r>
            <a:r>
              <a:rPr lang="tr-TR" dirty="0" smtClean="0"/>
              <a:t>-ABIL-NEG-EVID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(i)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answer</a:t>
            </a:r>
            <a:r>
              <a:rPr lang="tr-TR" dirty="0"/>
              <a:t> </a:t>
            </a:r>
            <a:r>
              <a:rPr lang="tr-TR" dirty="0" smtClean="0"/>
              <a:t>it.</a:t>
            </a:r>
          </a:p>
          <a:p>
            <a:pPr marL="0" indent="0">
              <a:buNone/>
            </a:pPr>
            <a:r>
              <a:rPr lang="tr-TR" dirty="0" smtClean="0"/>
              <a:t>        (ii) No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sz="100" dirty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is </a:t>
            </a:r>
            <a:r>
              <a:rPr lang="tr-TR" dirty="0" err="1" smtClean="0"/>
              <a:t>possible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intonation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acc-marked</a:t>
            </a:r>
            <a:r>
              <a:rPr lang="tr-TR" dirty="0" smtClean="0"/>
              <a:t> NP</a:t>
            </a:r>
            <a:r>
              <a:rPr lang="tr-TR" i="1" dirty="0" smtClean="0"/>
              <a:t> (i.e. bir soru-</a:t>
            </a:r>
            <a:r>
              <a:rPr lang="tr-TR" i="1" dirty="0" err="1" smtClean="0"/>
              <a:t>yu</a:t>
            </a:r>
            <a:r>
              <a:rPr lang="tr-TR" i="1" dirty="0" smtClean="0"/>
              <a:t>).</a:t>
            </a:r>
            <a:endParaRPr lang="tr-TR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081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Objectives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1000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at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issues</a:t>
            </a:r>
            <a:r>
              <a:rPr lang="tr-TR" dirty="0" smtClean="0"/>
              <a:t> </a:t>
            </a:r>
            <a:r>
              <a:rPr lang="tr-TR" dirty="0" err="1" smtClean="0"/>
              <a:t>concerning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polarity</a:t>
            </a:r>
            <a:r>
              <a:rPr lang="tr-TR" dirty="0" smtClean="0"/>
              <a:t> </a:t>
            </a:r>
            <a:r>
              <a:rPr lang="tr-TR" dirty="0" err="1" smtClean="0"/>
              <a:t>items</a:t>
            </a:r>
            <a:r>
              <a:rPr lang="tr-TR" dirty="0" smtClean="0"/>
              <a:t> (</a:t>
            </a:r>
            <a:r>
              <a:rPr lang="tr-TR" dirty="0" err="1" smtClean="0"/>
              <a:t>NPIs</a:t>
            </a:r>
            <a:r>
              <a:rPr lang="tr-TR" dirty="0" smtClean="0"/>
              <a:t>) in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revisit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interaction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-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 </a:t>
            </a:r>
          </a:p>
          <a:p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shed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lights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matters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regard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quantifier</a:t>
            </a:r>
            <a:r>
              <a:rPr lang="tr-TR" dirty="0" smtClean="0"/>
              <a:t>-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15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negation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100" dirty="0" smtClean="0"/>
          </a:p>
          <a:p>
            <a:r>
              <a:rPr lang="tr-TR" dirty="0" smtClean="0"/>
              <a:t>No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posit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 </a:t>
            </a:r>
            <a:r>
              <a:rPr lang="tr-TR" dirty="0" err="1" smtClean="0"/>
              <a:t>rule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immediate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</a:t>
            </a:r>
            <a:r>
              <a:rPr lang="tr-TR" dirty="0" err="1" smtClean="0"/>
              <a:t>constraint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(not at </a:t>
            </a:r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in </a:t>
            </a:r>
            <a:r>
              <a:rPr lang="tr-TR" dirty="0" err="1" smtClean="0"/>
              <a:t>question</a:t>
            </a:r>
            <a:r>
              <a:rPr lang="tr-TR" dirty="0" smtClean="0"/>
              <a:t>). </a:t>
            </a:r>
          </a:p>
          <a:p>
            <a:endParaRPr lang="tr-TR" sz="100" dirty="0" smtClean="0"/>
          </a:p>
          <a:p>
            <a:pPr lvl="1"/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interpretations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possible</a:t>
            </a:r>
            <a:endParaRPr lang="tr-TR" dirty="0" smtClean="0"/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Prosody</a:t>
            </a:r>
            <a:r>
              <a:rPr lang="tr-TR" dirty="0" smtClean="0"/>
              <a:t> </a:t>
            </a:r>
            <a:r>
              <a:rPr lang="tr-TR" dirty="0" err="1" smtClean="0"/>
              <a:t>seems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handle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doing</a:t>
            </a:r>
            <a:r>
              <a:rPr lang="tr-TR" dirty="0" smtClean="0"/>
              <a:t> </a:t>
            </a:r>
            <a:r>
              <a:rPr lang="tr-TR" dirty="0" err="1" smtClean="0"/>
              <a:t>fine</a:t>
            </a:r>
            <a:r>
              <a:rPr lang="tr-TR" dirty="0" smtClean="0"/>
              <a:t> in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constructions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641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3. The</a:t>
            </a:r>
            <a:r>
              <a:rPr lang="tr-TR" dirty="0" smtClean="0"/>
              <a:t> </a:t>
            </a:r>
            <a:r>
              <a:rPr lang="tr-TR" i="1" dirty="0" smtClean="0"/>
              <a:t>ne… ne… </a:t>
            </a:r>
            <a:r>
              <a:rPr lang="tr-TR" dirty="0" err="1" smtClean="0"/>
              <a:t>construction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/>
              <a:t> </a:t>
            </a:r>
            <a:r>
              <a:rPr lang="tr-TR" dirty="0" err="1" smtClean="0"/>
              <a:t>phrase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language</a:t>
            </a:r>
            <a:r>
              <a:rPr lang="tr-TR" dirty="0" smtClean="0"/>
              <a:t>, a </a:t>
            </a:r>
            <a:r>
              <a:rPr lang="tr-TR" dirty="0" err="1" smtClean="0"/>
              <a:t>construction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r>
              <a:rPr lang="tr-TR" dirty="0" smtClean="0"/>
              <a:t> (</a:t>
            </a:r>
            <a:r>
              <a:rPr lang="tr-TR" dirty="0" err="1" smtClean="0"/>
              <a:t>İşsever</a:t>
            </a:r>
            <a:r>
              <a:rPr lang="tr-TR" dirty="0" smtClean="0"/>
              <a:t> &amp; Şener 2003; Kelepir 2001).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(18) a. [</a:t>
            </a:r>
            <a:r>
              <a:rPr lang="tr-TR" i="1" dirty="0" smtClean="0"/>
              <a:t>Ne</a:t>
            </a:r>
            <a:r>
              <a:rPr lang="tr-TR" dirty="0" smtClean="0"/>
              <a:t>        Ali </a:t>
            </a:r>
            <a:r>
              <a:rPr lang="tr-TR" i="1" dirty="0" smtClean="0"/>
              <a:t>ne</a:t>
            </a:r>
            <a:r>
              <a:rPr lang="tr-TR" dirty="0" smtClean="0"/>
              <a:t>  Ayşe] kitap oku-</a:t>
            </a:r>
            <a:r>
              <a:rPr lang="tr-TR" dirty="0" err="1" smtClean="0"/>
              <a:t>du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             </a:t>
            </a:r>
            <a:r>
              <a:rPr lang="tr-TR" dirty="0" err="1" smtClean="0"/>
              <a:t>Neither</a:t>
            </a:r>
            <a:r>
              <a:rPr lang="tr-TR" dirty="0" smtClean="0"/>
              <a:t> Ali </a:t>
            </a:r>
            <a:r>
              <a:rPr lang="tr-TR" dirty="0" err="1" smtClean="0"/>
              <a:t>nor</a:t>
            </a:r>
            <a:r>
              <a:rPr lang="tr-TR" dirty="0" smtClean="0"/>
              <a:t> Ayşe  </a:t>
            </a:r>
            <a:r>
              <a:rPr lang="tr-TR" dirty="0" err="1" smtClean="0"/>
              <a:t>book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-PAST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‘</a:t>
            </a:r>
            <a:r>
              <a:rPr lang="tr-TR" dirty="0" err="1" smtClean="0"/>
              <a:t>Neither</a:t>
            </a:r>
            <a:r>
              <a:rPr lang="tr-TR" dirty="0" smtClean="0"/>
              <a:t> Ali </a:t>
            </a:r>
            <a:r>
              <a:rPr lang="tr-TR" dirty="0" err="1" smtClean="0"/>
              <a:t>nor</a:t>
            </a:r>
            <a:r>
              <a:rPr lang="tr-TR" dirty="0" smtClean="0"/>
              <a:t> Ayşe </a:t>
            </a:r>
            <a:r>
              <a:rPr lang="tr-TR" dirty="0" err="1" smtClean="0"/>
              <a:t>read</a:t>
            </a:r>
            <a:r>
              <a:rPr lang="tr-TR" dirty="0" smtClean="0"/>
              <a:t> a </a:t>
            </a:r>
            <a:r>
              <a:rPr lang="tr-TR" dirty="0" err="1" smtClean="0"/>
              <a:t>book</a:t>
            </a:r>
            <a:r>
              <a:rPr lang="tr-TR" dirty="0" smtClean="0"/>
              <a:t>.’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       b. Ahmet [</a:t>
            </a:r>
            <a:r>
              <a:rPr lang="tr-TR" i="1" dirty="0" smtClean="0"/>
              <a:t>ne</a:t>
            </a:r>
            <a:r>
              <a:rPr lang="tr-TR" dirty="0" smtClean="0"/>
              <a:t>         şiir         </a:t>
            </a:r>
            <a:r>
              <a:rPr lang="tr-TR" i="1" dirty="0" smtClean="0"/>
              <a:t>ne</a:t>
            </a:r>
            <a:r>
              <a:rPr lang="tr-TR" dirty="0" smtClean="0"/>
              <a:t>  öykü]  yaz-ar.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Ahmet   </a:t>
            </a:r>
            <a:r>
              <a:rPr lang="tr-TR" dirty="0" err="1" smtClean="0"/>
              <a:t>neither</a:t>
            </a:r>
            <a:r>
              <a:rPr lang="tr-TR" dirty="0" smtClean="0"/>
              <a:t> </a:t>
            </a:r>
            <a:r>
              <a:rPr lang="tr-TR" dirty="0" err="1" smtClean="0"/>
              <a:t>poems</a:t>
            </a:r>
            <a:r>
              <a:rPr lang="tr-TR" dirty="0" smtClean="0"/>
              <a:t> </a:t>
            </a:r>
            <a:r>
              <a:rPr lang="tr-TR" dirty="0" err="1" smtClean="0"/>
              <a:t>nor</a:t>
            </a:r>
            <a:r>
              <a:rPr lang="tr-TR" dirty="0" smtClean="0"/>
              <a:t> </a:t>
            </a:r>
            <a:r>
              <a:rPr lang="tr-TR" dirty="0" err="1" smtClean="0"/>
              <a:t>stories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-AOR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‘Ahmet </a:t>
            </a:r>
            <a:r>
              <a:rPr lang="tr-TR" dirty="0" err="1" smtClean="0"/>
              <a:t>writes</a:t>
            </a:r>
            <a:r>
              <a:rPr lang="tr-TR" dirty="0" smtClean="0"/>
              <a:t> </a:t>
            </a:r>
            <a:r>
              <a:rPr lang="tr-TR" dirty="0" err="1" smtClean="0"/>
              <a:t>neither</a:t>
            </a:r>
            <a:r>
              <a:rPr lang="tr-TR" dirty="0" smtClean="0"/>
              <a:t> </a:t>
            </a:r>
            <a:r>
              <a:rPr lang="tr-TR" dirty="0" err="1" smtClean="0"/>
              <a:t>poems</a:t>
            </a:r>
            <a:r>
              <a:rPr lang="tr-TR" dirty="0" smtClean="0"/>
              <a:t> </a:t>
            </a:r>
            <a:r>
              <a:rPr lang="tr-TR" dirty="0" err="1" smtClean="0"/>
              <a:t>nor</a:t>
            </a:r>
            <a:r>
              <a:rPr lang="tr-TR" dirty="0" smtClean="0"/>
              <a:t> </a:t>
            </a:r>
            <a:r>
              <a:rPr lang="tr-TR" dirty="0" err="1" smtClean="0"/>
              <a:t>stories</a:t>
            </a:r>
            <a:r>
              <a:rPr lang="tr-TR" dirty="0" smtClean="0"/>
              <a:t>.’</a:t>
            </a:r>
          </a:p>
          <a:p>
            <a:pPr marL="0" indent="0">
              <a:buNone/>
            </a:pPr>
            <a:endParaRPr lang="tr-TR" sz="100" dirty="0" smtClean="0"/>
          </a:p>
          <a:p>
            <a:r>
              <a:rPr lang="tr-TR" dirty="0" err="1" smtClean="0"/>
              <a:t>Structurally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is </a:t>
            </a:r>
            <a:r>
              <a:rPr lang="tr-TR" dirty="0" err="1" smtClean="0"/>
              <a:t>positive</a:t>
            </a:r>
            <a:r>
              <a:rPr lang="tr-TR" dirty="0" smtClean="0"/>
              <a:t> but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meaning</a:t>
            </a:r>
            <a:r>
              <a:rPr lang="tr-TR" dirty="0" smtClean="0"/>
              <a:t> is </a:t>
            </a:r>
            <a:r>
              <a:rPr lang="tr-TR" dirty="0" err="1" smtClean="0"/>
              <a:t>negative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34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ne… ne… </a:t>
            </a:r>
            <a:r>
              <a:rPr lang="tr-TR" dirty="0" err="1" smtClean="0"/>
              <a:t>construction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404153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of </a:t>
            </a:r>
            <a:r>
              <a:rPr lang="tr-TR" i="1" dirty="0" smtClean="0"/>
              <a:t>ne… ne…</a:t>
            </a:r>
            <a:r>
              <a:rPr lang="tr-TR" dirty="0" smtClean="0"/>
              <a:t> </a:t>
            </a:r>
            <a:r>
              <a:rPr lang="tr-TR" dirty="0" err="1" smtClean="0"/>
              <a:t>along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endParaRPr lang="tr-TR" dirty="0" smtClean="0"/>
          </a:p>
          <a:p>
            <a:pPr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(19) a. </a:t>
            </a:r>
            <a:r>
              <a:rPr lang="de-DE" i="1" dirty="0"/>
              <a:t>Ne</a:t>
            </a:r>
            <a:r>
              <a:rPr lang="de-DE" dirty="0"/>
              <a:t>     </a:t>
            </a:r>
            <a:r>
              <a:rPr lang="de-DE" dirty="0" smtClean="0"/>
              <a:t> </a:t>
            </a:r>
            <a:r>
              <a:rPr lang="de-DE" dirty="0" err="1"/>
              <a:t>anne</a:t>
            </a:r>
            <a:r>
              <a:rPr lang="de-DE" dirty="0"/>
              <a:t>-m    </a:t>
            </a:r>
            <a:r>
              <a:rPr lang="de-DE" i="1" dirty="0" smtClean="0"/>
              <a:t>ne</a:t>
            </a:r>
            <a:r>
              <a:rPr lang="de-DE" dirty="0" smtClean="0"/>
              <a:t> baba-m  </a:t>
            </a:r>
            <a:r>
              <a:rPr lang="de-DE" dirty="0" err="1" smtClean="0"/>
              <a:t>ev</a:t>
            </a:r>
            <a:r>
              <a:rPr lang="de-DE" dirty="0" smtClean="0"/>
              <a:t>-e       </a:t>
            </a:r>
            <a:r>
              <a:rPr lang="tr-TR" dirty="0" smtClean="0"/>
              <a:t> </a:t>
            </a:r>
            <a:r>
              <a:rPr lang="de-DE" dirty="0" err="1" smtClean="0"/>
              <a:t>gel</a:t>
            </a:r>
            <a:r>
              <a:rPr lang="de-DE" dirty="0" smtClean="0"/>
              <a:t>-di</a:t>
            </a:r>
            <a:r>
              <a:rPr lang="tr-TR" dirty="0" smtClean="0"/>
              <a:t>   /      gel-</a:t>
            </a:r>
            <a:r>
              <a:rPr lang="tr-TR" b="1" dirty="0" err="1" smtClean="0"/>
              <a:t>me</a:t>
            </a:r>
            <a:r>
              <a:rPr lang="tr-TR" dirty="0" smtClean="0"/>
              <a:t>-</a:t>
            </a:r>
            <a:r>
              <a:rPr lang="tr-TR" dirty="0" err="1" smtClean="0"/>
              <a:t>di</a:t>
            </a:r>
            <a:r>
              <a:rPr lang="de-DE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</a:t>
            </a:r>
            <a:r>
              <a:rPr lang="en-US" sz="1650" dirty="0" smtClean="0"/>
              <a:t>neither </a:t>
            </a:r>
            <a:r>
              <a:rPr lang="en-US" sz="1650" dirty="0"/>
              <a:t>mother-1SG nor father-1SG home-DAT </a:t>
            </a:r>
            <a:r>
              <a:rPr lang="en-US" sz="1650" dirty="0" smtClean="0"/>
              <a:t>come-PAST</a:t>
            </a:r>
            <a:r>
              <a:rPr lang="tr-TR" sz="1650" dirty="0" smtClean="0"/>
              <a:t> /  </a:t>
            </a:r>
            <a:r>
              <a:rPr lang="tr-TR" sz="1650" dirty="0" err="1" smtClean="0"/>
              <a:t>come</a:t>
            </a:r>
            <a:r>
              <a:rPr lang="tr-TR" sz="1650" dirty="0" smtClean="0"/>
              <a:t>-NEG-PAST</a:t>
            </a:r>
            <a:endParaRPr lang="tr-TR" sz="1650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en-US" dirty="0" smtClean="0"/>
              <a:t>    </a:t>
            </a:r>
            <a:r>
              <a:rPr lang="en-US" dirty="0"/>
              <a:t>'Neither my mother nor my father came home</a:t>
            </a:r>
            <a:r>
              <a:rPr lang="en-US" dirty="0" smtClean="0"/>
              <a:t>.’</a:t>
            </a:r>
            <a:endParaRPr lang="tr-TR" dirty="0" smtClean="0"/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     b. </a:t>
            </a:r>
            <a:r>
              <a:rPr lang="de-DE" i="1" dirty="0" smtClean="0"/>
              <a:t>Ne</a:t>
            </a:r>
            <a:r>
              <a:rPr lang="de-DE" dirty="0" smtClean="0"/>
              <a:t> </a:t>
            </a:r>
            <a:r>
              <a:rPr lang="de-DE" dirty="0" err="1" smtClean="0"/>
              <a:t>yaşlı</a:t>
            </a:r>
            <a:r>
              <a:rPr lang="de-DE" dirty="0" smtClean="0"/>
              <a:t> </a:t>
            </a:r>
            <a:r>
              <a:rPr lang="de-DE" dirty="0" err="1" smtClean="0"/>
              <a:t>kadınları</a:t>
            </a:r>
            <a:r>
              <a:rPr lang="de-DE" dirty="0" smtClean="0"/>
              <a:t> </a:t>
            </a:r>
            <a:r>
              <a:rPr lang="de-DE" i="1" dirty="0" smtClean="0"/>
              <a:t>ne</a:t>
            </a:r>
            <a:r>
              <a:rPr lang="de-DE" dirty="0" smtClean="0"/>
              <a:t> de Türk i</a:t>
            </a:r>
            <a:r>
              <a:rPr lang="tr-TR" dirty="0" smtClean="0"/>
              <a:t>ş</a:t>
            </a:r>
            <a:r>
              <a:rPr lang="de-DE" dirty="0" err="1" smtClean="0"/>
              <a:t>çilerini</a:t>
            </a:r>
            <a:r>
              <a:rPr lang="de-DE" dirty="0" smtClean="0"/>
              <a:t> </a:t>
            </a:r>
            <a:r>
              <a:rPr lang="de-DE" dirty="0" err="1" smtClean="0"/>
              <a:t>gör-ür-üm</a:t>
            </a:r>
            <a:r>
              <a:rPr lang="de-DE" dirty="0" smtClean="0"/>
              <a:t> </a:t>
            </a:r>
            <a:r>
              <a:rPr lang="tr-TR" dirty="0" smtClean="0"/>
              <a:t> /  </a:t>
            </a:r>
            <a:r>
              <a:rPr lang="de-DE" dirty="0" err="1" smtClean="0"/>
              <a:t>gör</a:t>
            </a:r>
            <a:r>
              <a:rPr lang="de-DE" dirty="0" smtClean="0"/>
              <a:t>-e-</a:t>
            </a:r>
            <a:r>
              <a:rPr lang="de-DE" b="1" dirty="0" err="1" smtClean="0"/>
              <a:t>me</a:t>
            </a:r>
            <a:r>
              <a:rPr lang="de-DE" dirty="0" smtClean="0"/>
              <a:t>-m.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N.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old </a:t>
            </a:r>
            <a:r>
              <a:rPr lang="tr-TR" dirty="0" smtClean="0"/>
              <a:t>  </a:t>
            </a:r>
            <a:r>
              <a:rPr lang="en-US" dirty="0" err="1" smtClean="0"/>
              <a:t>wom</a:t>
            </a:r>
            <a:r>
              <a:rPr lang="tr-TR" dirty="0" smtClean="0"/>
              <a:t>en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n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also T</a:t>
            </a:r>
            <a:r>
              <a:rPr lang="tr-TR" dirty="0" err="1" smtClean="0"/>
              <a:t>urk</a:t>
            </a:r>
            <a:r>
              <a:rPr lang="en-US" dirty="0" smtClean="0"/>
              <a:t> </a:t>
            </a:r>
            <a:r>
              <a:rPr lang="tr-TR" dirty="0" err="1" smtClean="0"/>
              <a:t>labor</a:t>
            </a:r>
            <a:r>
              <a:rPr lang="tr-TR" dirty="0" smtClean="0"/>
              <a:t>.  </a:t>
            </a:r>
            <a:r>
              <a:rPr lang="en-US" dirty="0" smtClean="0"/>
              <a:t>see-ABIL-1S</a:t>
            </a:r>
            <a:r>
              <a:rPr lang="tr-TR" dirty="0" smtClean="0"/>
              <a:t> / see-ABIL-NEG-1S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</a:t>
            </a:r>
            <a:r>
              <a:rPr lang="en-US" dirty="0" smtClean="0"/>
              <a:t>‘I </a:t>
            </a:r>
            <a:r>
              <a:rPr lang="en-US" dirty="0"/>
              <a:t>see neither old women nor Turkish laborers</a:t>
            </a:r>
            <a:r>
              <a:rPr lang="en-US" dirty="0" smtClean="0"/>
              <a:t>.’</a:t>
            </a:r>
            <a:endParaRPr lang="tr-TR" dirty="0" smtClean="0"/>
          </a:p>
          <a:p>
            <a:pPr marL="0" indent="0">
              <a:buNone/>
            </a:pPr>
            <a:endParaRPr lang="tr-TR" sz="100" dirty="0" smtClean="0"/>
          </a:p>
          <a:p>
            <a:r>
              <a:rPr lang="tr-TR" dirty="0" err="1" smtClean="0"/>
              <a:t>Gencan</a:t>
            </a:r>
            <a:r>
              <a:rPr lang="tr-TR" dirty="0" smtClean="0"/>
              <a:t> (1979): </a:t>
            </a:r>
            <a:r>
              <a:rPr lang="en-US" dirty="0"/>
              <a:t>the former is ‘preferable’ </a:t>
            </a:r>
            <a:r>
              <a:rPr lang="en-US" dirty="0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latter</a:t>
            </a:r>
            <a:endParaRPr lang="tr-TR" dirty="0" smtClean="0"/>
          </a:p>
          <a:p>
            <a:r>
              <a:rPr lang="tr-TR" dirty="0" smtClean="0"/>
              <a:t>Göksel (1987): </a:t>
            </a:r>
            <a:r>
              <a:rPr lang="en-US" dirty="0"/>
              <a:t>subject to some syntactic and stylistic restrictions.</a:t>
            </a: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sz="5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ne… ne… </a:t>
            </a:r>
            <a:r>
              <a:rPr lang="tr-TR" dirty="0" err="1" smtClean="0"/>
              <a:t>construction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19748"/>
          </a:xfrm>
        </p:spPr>
        <p:txBody>
          <a:bodyPr>
            <a:normAutofit/>
          </a:bodyPr>
          <a:lstStyle/>
          <a:p>
            <a:r>
              <a:rPr lang="tr-TR" dirty="0" smtClean="0"/>
              <a:t>Şener &amp; </a:t>
            </a:r>
            <a:r>
              <a:rPr lang="tr-TR" dirty="0" err="1" smtClean="0"/>
              <a:t>İşsever</a:t>
            </a:r>
            <a:r>
              <a:rPr lang="tr-TR" dirty="0" smtClean="0"/>
              <a:t> (2003): </a:t>
            </a:r>
            <a:r>
              <a:rPr lang="tr-TR" dirty="0" err="1" smtClean="0"/>
              <a:t>It’s</a:t>
            </a:r>
            <a:r>
              <a:rPr lang="tr-TR" dirty="0" smtClean="0"/>
              <a:t> a </a:t>
            </a:r>
            <a:r>
              <a:rPr lang="tr-TR" dirty="0" err="1" smtClean="0"/>
              <a:t>matter</a:t>
            </a:r>
            <a:r>
              <a:rPr lang="tr-TR" dirty="0" smtClean="0"/>
              <a:t> of </a:t>
            </a:r>
            <a:r>
              <a:rPr lang="tr-TR" dirty="0" err="1" smtClean="0"/>
              <a:t>focus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: </a:t>
            </a:r>
            <a:r>
              <a:rPr lang="tr-TR" dirty="0" err="1" smtClean="0"/>
              <a:t>Negation</a:t>
            </a:r>
            <a:r>
              <a:rPr lang="tr-TR" dirty="0" smtClean="0"/>
              <a:t> is </a:t>
            </a:r>
            <a:r>
              <a:rPr lang="tr-TR" dirty="0" err="1" smtClean="0"/>
              <a:t>allowed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focus</a:t>
            </a:r>
            <a:r>
              <a:rPr lang="tr-TR" dirty="0" smtClean="0"/>
              <a:t> is </a:t>
            </a:r>
            <a:r>
              <a:rPr lang="tr-TR" b="1" dirty="0" smtClean="0"/>
              <a:t>NOT</a:t>
            </a:r>
            <a:r>
              <a:rPr lang="tr-TR" dirty="0" smtClean="0"/>
              <a:t> </a:t>
            </a:r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ne</a:t>
            </a:r>
            <a:r>
              <a:rPr lang="tr-TR" i="1" dirty="0" smtClean="0"/>
              <a:t>..</a:t>
            </a:r>
            <a:r>
              <a:rPr lang="tr-TR" i="1" dirty="0" smtClean="0"/>
              <a:t> ne.. </a:t>
            </a:r>
            <a:r>
              <a:rPr lang="tr-TR" dirty="0" err="1" smtClean="0"/>
              <a:t>p</a:t>
            </a:r>
            <a:r>
              <a:rPr lang="tr-TR" dirty="0" err="1" smtClean="0"/>
              <a:t>hrase</a:t>
            </a:r>
            <a:r>
              <a:rPr lang="tr-TR" dirty="0" smtClean="0"/>
              <a:t>.</a:t>
            </a:r>
            <a:endParaRPr lang="tr-TR" dirty="0" smtClean="0"/>
          </a:p>
          <a:p>
            <a:endParaRPr lang="tr-TR" sz="100" dirty="0"/>
          </a:p>
          <a:p>
            <a:pPr marL="0" indent="0">
              <a:buNone/>
            </a:pPr>
            <a:r>
              <a:rPr lang="tr-TR" dirty="0" smtClean="0"/>
              <a:t>(20) a. </a:t>
            </a:r>
            <a:r>
              <a:rPr lang="de-DE" i="1" dirty="0" smtClean="0"/>
              <a:t>Ne</a:t>
            </a:r>
            <a:r>
              <a:rPr lang="de-DE" dirty="0" smtClean="0"/>
              <a:t>        </a:t>
            </a:r>
            <a:r>
              <a:rPr lang="de-DE" dirty="0" err="1"/>
              <a:t>anne</a:t>
            </a:r>
            <a:r>
              <a:rPr lang="de-DE" dirty="0"/>
              <a:t>-m        </a:t>
            </a:r>
            <a:r>
              <a:rPr lang="de-DE" i="1" dirty="0"/>
              <a:t>ne</a:t>
            </a:r>
            <a:r>
              <a:rPr lang="de-DE" dirty="0"/>
              <a:t>   baba-m    </a:t>
            </a:r>
            <a:r>
              <a:rPr lang="de-DE" dirty="0" err="1"/>
              <a:t>ev</a:t>
            </a:r>
            <a:r>
              <a:rPr lang="de-DE" dirty="0"/>
              <a:t>-e        [</a:t>
            </a:r>
            <a:r>
              <a:rPr lang="de-DE" baseline="-25000" dirty="0"/>
              <a:t>F</a:t>
            </a:r>
            <a:r>
              <a:rPr lang="de-DE" dirty="0"/>
              <a:t> GEL-ME-Dİ].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de-DE" dirty="0"/>
              <a:t>        </a:t>
            </a:r>
            <a:r>
              <a:rPr lang="en-US" dirty="0"/>
              <a:t>neither mother-1SG nor father-1SG home-DAT come-NEG-PAST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</a:t>
            </a:r>
            <a:r>
              <a:rPr lang="en-US" dirty="0"/>
              <a:t>‘Neither my mother nor my father came home.’</a:t>
            </a:r>
            <a:endParaRPr lang="tr-TR" dirty="0"/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/>
              <a:t>        </a:t>
            </a:r>
            <a:r>
              <a:rPr lang="tr-TR" dirty="0" smtClean="0"/>
              <a:t>b. </a:t>
            </a:r>
            <a:r>
              <a:rPr lang="de-DE" dirty="0"/>
              <a:t>*[</a:t>
            </a:r>
            <a:r>
              <a:rPr lang="de-DE" baseline="-25000" dirty="0"/>
              <a:t>F</a:t>
            </a:r>
            <a:r>
              <a:rPr lang="de-DE" dirty="0"/>
              <a:t> </a:t>
            </a:r>
            <a:r>
              <a:rPr lang="de-DE" i="1" dirty="0"/>
              <a:t>NE</a:t>
            </a:r>
            <a:r>
              <a:rPr lang="de-DE" dirty="0"/>
              <a:t>     ANNE-M       </a:t>
            </a:r>
            <a:r>
              <a:rPr lang="tr-TR" dirty="0"/>
              <a:t> </a:t>
            </a:r>
            <a:r>
              <a:rPr lang="de-DE" i="1" dirty="0"/>
              <a:t>NE</a:t>
            </a:r>
            <a:r>
              <a:rPr lang="de-DE" dirty="0"/>
              <a:t>  BABA-M]    </a:t>
            </a:r>
            <a:r>
              <a:rPr lang="de-DE" dirty="0" err="1"/>
              <a:t>ev</a:t>
            </a:r>
            <a:r>
              <a:rPr lang="de-DE" dirty="0"/>
              <a:t>-e           </a:t>
            </a:r>
            <a:r>
              <a:rPr lang="tr-TR" dirty="0"/>
              <a:t> </a:t>
            </a:r>
            <a:r>
              <a:rPr lang="de-DE" dirty="0"/>
              <a:t>gel-</a:t>
            </a:r>
            <a:r>
              <a:rPr lang="de-DE" dirty="0" err="1"/>
              <a:t>me</a:t>
            </a:r>
            <a:r>
              <a:rPr lang="de-DE" dirty="0"/>
              <a:t>-di.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</a:t>
            </a:r>
            <a:r>
              <a:rPr lang="en-US" dirty="0"/>
              <a:t>neither mother-1SG nor father-1SG home-DAT </a:t>
            </a:r>
            <a:r>
              <a:rPr lang="en-US" dirty="0" smtClean="0"/>
              <a:t>come-NEG-PAST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</a:t>
            </a:r>
            <a:r>
              <a:rPr lang="en-US" dirty="0"/>
              <a:t>‘Neither my mother nor my father came home</a:t>
            </a:r>
            <a:r>
              <a:rPr lang="en-US" dirty="0" smtClean="0"/>
              <a:t>.’</a:t>
            </a:r>
            <a:endParaRPr lang="tr-TR" dirty="0" smtClean="0"/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(21) [</a:t>
            </a:r>
            <a:r>
              <a:rPr lang="tr-TR" sz="1400" dirty="0" smtClean="0"/>
              <a:t>F</a:t>
            </a:r>
            <a:r>
              <a:rPr lang="tr-TR" dirty="0" smtClean="0"/>
              <a:t> NE… NE...] __ </a:t>
            </a:r>
            <a:r>
              <a:rPr lang="tr-TR" dirty="0" err="1" smtClean="0"/>
              <a:t>V</a:t>
            </a:r>
            <a:r>
              <a:rPr lang="tr-TR" sz="1400" dirty="0" err="1" smtClean="0"/>
              <a:t>aff</a:t>
            </a:r>
            <a:endParaRPr lang="tr-TR" sz="14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325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i="1" dirty="0"/>
              <a:t>ne… ne… </a:t>
            </a:r>
            <a:r>
              <a:rPr lang="tr-TR" dirty="0" err="1"/>
              <a:t>construction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663192"/>
          </a:xfrm>
        </p:spPr>
        <p:txBody>
          <a:bodyPr>
            <a:normAutofit/>
          </a:bodyPr>
          <a:lstStyle/>
          <a:p>
            <a:r>
              <a:rPr lang="tr-TR" dirty="0" smtClean="0"/>
              <a:t>An online </a:t>
            </a:r>
            <a:r>
              <a:rPr lang="tr-TR" dirty="0" err="1" smtClean="0"/>
              <a:t>study</a:t>
            </a:r>
            <a:r>
              <a:rPr lang="tr-TR" dirty="0" smtClean="0"/>
              <a:t> on </a:t>
            </a:r>
            <a:r>
              <a:rPr lang="tr-TR" dirty="0" err="1" smtClean="0"/>
              <a:t>Twitter</a:t>
            </a:r>
            <a:r>
              <a:rPr lang="tr-TR" dirty="0" smtClean="0"/>
              <a:t>: </a:t>
            </a:r>
          </a:p>
          <a:p>
            <a:pPr lvl="1"/>
            <a:r>
              <a:rPr lang="tr-TR" dirty="0" smtClean="0"/>
              <a:t>40 </a:t>
            </a:r>
            <a:r>
              <a:rPr lang="tr-TR" dirty="0" err="1" smtClean="0"/>
              <a:t>sentences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ne… ne… </a:t>
            </a:r>
            <a:r>
              <a:rPr lang="tr-TR" dirty="0" err="1" smtClean="0"/>
              <a:t>phrase</a:t>
            </a:r>
            <a:endParaRPr lang="tr-TR" dirty="0" smtClean="0"/>
          </a:p>
          <a:p>
            <a:pPr lvl="2"/>
            <a:r>
              <a:rPr lang="tr-TR" dirty="0" err="1"/>
              <a:t>I</a:t>
            </a:r>
            <a:r>
              <a:rPr lang="tr-TR" dirty="0" err="1" smtClean="0"/>
              <a:t>n</a:t>
            </a:r>
            <a:r>
              <a:rPr lang="tr-TR" dirty="0" smtClean="0"/>
              <a:t> 9 </a:t>
            </a:r>
            <a:r>
              <a:rPr lang="tr-TR" dirty="0" err="1" smtClean="0"/>
              <a:t>sentences</a:t>
            </a:r>
            <a:r>
              <a:rPr lang="tr-TR" dirty="0" smtClean="0"/>
              <a:t> </a:t>
            </a:r>
            <a:r>
              <a:rPr lang="en-US" i="1" dirty="0" smtClean="0"/>
              <a:t>ne</a:t>
            </a:r>
            <a:r>
              <a:rPr lang="en-US" i="1" dirty="0"/>
              <a:t>... ne... </a:t>
            </a:r>
            <a:r>
              <a:rPr lang="en-US" dirty="0"/>
              <a:t>connects either two NPs or two PPs and there is negation on the </a:t>
            </a:r>
            <a:r>
              <a:rPr lang="en-US" dirty="0" smtClean="0"/>
              <a:t>verb</a:t>
            </a:r>
            <a:r>
              <a:rPr lang="tr-TR" dirty="0" smtClean="0"/>
              <a:t>. </a:t>
            </a:r>
          </a:p>
          <a:p>
            <a:pPr lvl="3"/>
            <a:r>
              <a:rPr lang="tr-TR" dirty="0" smtClean="0"/>
              <a:t>2 of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an NPI</a:t>
            </a:r>
          </a:p>
          <a:p>
            <a:pPr lvl="3"/>
            <a:endParaRPr lang="tr-TR" sz="100" dirty="0" smtClean="0"/>
          </a:p>
          <a:p>
            <a:pPr>
              <a:buNone/>
            </a:pPr>
            <a:r>
              <a:rPr lang="tr-TR" dirty="0" smtClean="0"/>
              <a:t>(22) a. </a:t>
            </a:r>
            <a:r>
              <a:rPr lang="de-DE" dirty="0"/>
              <a:t>Ben </a:t>
            </a:r>
            <a:r>
              <a:rPr lang="de-DE" dirty="0" err="1"/>
              <a:t>böyle</a:t>
            </a:r>
            <a:r>
              <a:rPr lang="de-DE" dirty="0"/>
              <a:t>  </a:t>
            </a:r>
            <a:r>
              <a:rPr lang="de-DE" dirty="0" smtClean="0"/>
              <a:t> </a:t>
            </a:r>
            <a:r>
              <a:rPr lang="de-DE" dirty="0"/>
              <a:t>ne </a:t>
            </a:r>
            <a:r>
              <a:rPr lang="de-DE" dirty="0" err="1" smtClean="0"/>
              <a:t>fandom</a:t>
            </a:r>
            <a:r>
              <a:rPr lang="de-DE" dirty="0" smtClean="0"/>
              <a:t>  ne</a:t>
            </a:r>
            <a:r>
              <a:rPr lang="tr-TR" dirty="0" smtClean="0"/>
              <a:t> </a:t>
            </a:r>
            <a:r>
              <a:rPr lang="de-DE" dirty="0" smtClean="0"/>
              <a:t>de   </a:t>
            </a:r>
            <a:r>
              <a:rPr lang="tr-TR" dirty="0" smtClean="0"/>
              <a:t> </a:t>
            </a:r>
            <a:r>
              <a:rPr lang="de-DE" dirty="0" err="1" smtClean="0"/>
              <a:t>kanal</a:t>
            </a:r>
            <a:r>
              <a:rPr lang="de-DE" dirty="0" smtClean="0"/>
              <a:t>      </a:t>
            </a:r>
            <a:r>
              <a:rPr lang="de-DE" dirty="0"/>
              <a:t>GÖR-ME-Dİ-M.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de-DE" dirty="0" smtClean="0"/>
              <a:t>           </a:t>
            </a:r>
            <a:r>
              <a:rPr lang="en-US" dirty="0"/>
              <a:t>I      like this </a:t>
            </a:r>
            <a:r>
              <a:rPr lang="tr-TR" dirty="0" smtClean="0"/>
              <a:t>N.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fandom </a:t>
            </a:r>
            <a:r>
              <a:rPr lang="tr-TR" dirty="0" smtClean="0"/>
              <a:t>N.</a:t>
            </a:r>
            <a:r>
              <a:rPr lang="en-US" dirty="0" smtClean="0"/>
              <a:t> </a:t>
            </a:r>
            <a:r>
              <a:rPr lang="tr-TR" dirty="0" smtClean="0"/>
              <a:t>  </a:t>
            </a:r>
            <a:r>
              <a:rPr lang="en-US" dirty="0" smtClean="0"/>
              <a:t>also </a:t>
            </a:r>
            <a:r>
              <a:rPr lang="en-US" dirty="0"/>
              <a:t>channel  see-NEG-PAST-1SG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en-US" dirty="0" smtClean="0"/>
              <a:t>           </a:t>
            </a:r>
            <a:r>
              <a:rPr lang="en-US" dirty="0"/>
              <a:t>'I have seen neither a fandom nor a channel like this.' </a:t>
            </a:r>
            <a:endParaRPr lang="tr-TR" dirty="0" smtClean="0"/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/>
              <a:t>       </a:t>
            </a:r>
            <a:r>
              <a:rPr lang="tr-TR" dirty="0" smtClean="0"/>
              <a:t> </a:t>
            </a:r>
            <a:r>
              <a:rPr lang="tr-TR" dirty="0"/>
              <a:t>b. </a:t>
            </a:r>
            <a:r>
              <a:rPr lang="tr-TR" i="1" dirty="0" smtClean="0"/>
              <a:t>Ne</a:t>
            </a:r>
            <a:r>
              <a:rPr lang="tr-TR" dirty="0" smtClean="0"/>
              <a:t> </a:t>
            </a:r>
            <a:r>
              <a:rPr lang="tr-TR" dirty="0"/>
              <a:t>kara </a:t>
            </a:r>
            <a:r>
              <a:rPr lang="tr-TR" dirty="0" smtClean="0"/>
              <a:t> kaşa         kara  göze </a:t>
            </a:r>
            <a:r>
              <a:rPr lang="tr-TR" i="1" dirty="0"/>
              <a:t>ne</a:t>
            </a:r>
            <a:r>
              <a:rPr lang="tr-TR" dirty="0"/>
              <a:t> de </a:t>
            </a:r>
            <a:r>
              <a:rPr lang="tr-TR" dirty="0" err="1"/>
              <a:t>selvi</a:t>
            </a:r>
            <a:r>
              <a:rPr lang="tr-TR" dirty="0"/>
              <a:t> boya </a:t>
            </a:r>
            <a:r>
              <a:rPr lang="tr-TR" b="1" dirty="0"/>
              <a:t>hiç</a:t>
            </a:r>
            <a:r>
              <a:rPr lang="tr-TR" dirty="0"/>
              <a:t> </a:t>
            </a:r>
            <a:r>
              <a:rPr lang="tr-TR" dirty="0" smtClean="0"/>
              <a:t>gel-e-</a:t>
            </a:r>
            <a:r>
              <a:rPr lang="tr-TR" b="1" i="1" dirty="0" smtClean="0"/>
              <a:t>me</a:t>
            </a:r>
            <a:r>
              <a:rPr lang="tr-TR" dirty="0" smtClean="0"/>
              <a:t>-m.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N. </a:t>
            </a:r>
            <a:r>
              <a:rPr lang="tr-TR" dirty="0" err="1" smtClean="0"/>
              <a:t>black</a:t>
            </a:r>
            <a:r>
              <a:rPr lang="tr-TR" dirty="0" smtClean="0"/>
              <a:t> </a:t>
            </a:r>
            <a:r>
              <a:rPr lang="tr-TR" dirty="0" err="1" smtClean="0"/>
              <a:t>eyebrow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 </a:t>
            </a:r>
            <a:r>
              <a:rPr lang="tr-TR" dirty="0" err="1" smtClean="0"/>
              <a:t>eyes</a:t>
            </a:r>
            <a:r>
              <a:rPr lang="tr-TR" dirty="0" smtClean="0"/>
              <a:t> N. </a:t>
            </a:r>
            <a:r>
              <a:rPr lang="tr-TR" dirty="0" err="1" smtClean="0"/>
              <a:t>tall</a:t>
            </a:r>
            <a:r>
              <a:rPr lang="tr-TR" dirty="0" smtClean="0"/>
              <a:t> </a:t>
            </a:r>
            <a:r>
              <a:rPr lang="tr-TR" dirty="0" err="1" smtClean="0"/>
              <a:t>height</a:t>
            </a:r>
            <a:r>
              <a:rPr lang="tr-TR" dirty="0" smtClean="0"/>
              <a:t> ever </a:t>
            </a:r>
            <a:r>
              <a:rPr lang="tr-TR" dirty="0" err="1" smtClean="0"/>
              <a:t>come</a:t>
            </a:r>
            <a:r>
              <a:rPr lang="tr-TR" dirty="0" smtClean="0"/>
              <a:t>-NEG-1SG</a:t>
            </a:r>
          </a:p>
          <a:p>
            <a:pPr marL="0" indent="0">
              <a:buNone/>
            </a:pPr>
            <a:r>
              <a:rPr lang="tr-TR" dirty="0" smtClean="0"/>
              <a:t>            ‘I </a:t>
            </a:r>
            <a:r>
              <a:rPr lang="tr-TR" dirty="0" err="1" smtClean="0"/>
              <a:t>am</a:t>
            </a:r>
            <a:r>
              <a:rPr lang="tr-TR" dirty="0" smtClean="0"/>
              <a:t> </a:t>
            </a:r>
            <a:r>
              <a:rPr lang="tr-TR" dirty="0" err="1" smtClean="0"/>
              <a:t>attracted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neither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 </a:t>
            </a:r>
            <a:r>
              <a:rPr lang="tr-TR" dirty="0" err="1" smtClean="0"/>
              <a:t>eyebrow</a:t>
            </a:r>
            <a:r>
              <a:rPr lang="tr-TR" dirty="0" smtClean="0"/>
              <a:t>, </a:t>
            </a:r>
            <a:r>
              <a:rPr lang="tr-TR" dirty="0" err="1" smtClean="0"/>
              <a:t>nor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 </a:t>
            </a:r>
            <a:r>
              <a:rPr lang="tr-TR" dirty="0" err="1" smtClean="0"/>
              <a:t>eye</a:t>
            </a:r>
            <a:r>
              <a:rPr lang="tr-TR" dirty="0" smtClean="0"/>
              <a:t>…’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26" name="Picture 2" descr="http://edgetulsa.com/wp-content/uploads/2016/03/twitter-logo-618-340x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6546" y="1554575"/>
            <a:ext cx="2170186" cy="191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133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i="1" dirty="0"/>
              <a:t>ne… ne… </a:t>
            </a:r>
            <a:r>
              <a:rPr lang="tr-TR" dirty="0" err="1"/>
              <a:t>construction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277544"/>
          </a:xfrm>
        </p:spPr>
        <p:txBody>
          <a:bodyPr>
            <a:normAutofit/>
          </a:bodyPr>
          <a:lstStyle/>
          <a:p>
            <a:r>
              <a:rPr lang="tr-TR" dirty="0"/>
              <a:t>An online </a:t>
            </a:r>
            <a:r>
              <a:rPr lang="tr-TR" dirty="0" err="1"/>
              <a:t>study</a:t>
            </a:r>
            <a:r>
              <a:rPr lang="tr-TR" dirty="0"/>
              <a:t> on </a:t>
            </a:r>
            <a:r>
              <a:rPr lang="tr-TR" dirty="0" err="1" smtClean="0"/>
              <a:t>Twitter</a:t>
            </a:r>
            <a:r>
              <a:rPr lang="tr-TR" dirty="0" smtClean="0"/>
              <a:t> (</a:t>
            </a:r>
            <a:r>
              <a:rPr lang="tr-TR" dirty="0" err="1" smtClean="0"/>
              <a:t>cont’d</a:t>
            </a:r>
            <a:r>
              <a:rPr lang="tr-TR" dirty="0" smtClean="0"/>
              <a:t>): </a:t>
            </a:r>
            <a:endParaRPr lang="tr-TR" dirty="0"/>
          </a:p>
          <a:p>
            <a:pPr lvl="1"/>
            <a:r>
              <a:rPr lang="tr-TR" dirty="0"/>
              <a:t>40 </a:t>
            </a:r>
            <a:r>
              <a:rPr lang="tr-TR" dirty="0" err="1"/>
              <a:t>sentences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/>
              <a:t>ne… ne</a:t>
            </a:r>
            <a:r>
              <a:rPr lang="tr-TR" i="1" dirty="0" smtClean="0"/>
              <a:t>… </a:t>
            </a:r>
            <a:r>
              <a:rPr lang="tr-TR" dirty="0" err="1" smtClean="0"/>
              <a:t>phrase</a:t>
            </a:r>
            <a:endParaRPr lang="tr-TR" dirty="0" smtClean="0"/>
          </a:p>
          <a:p>
            <a:pPr lvl="2"/>
            <a:r>
              <a:rPr lang="tr-TR" dirty="0"/>
              <a:t>I</a:t>
            </a:r>
            <a:r>
              <a:rPr lang="en-US" dirty="0"/>
              <a:t>n 25 </a:t>
            </a:r>
            <a:r>
              <a:rPr lang="tr-TR" dirty="0" err="1"/>
              <a:t>sentences</a:t>
            </a:r>
            <a:r>
              <a:rPr lang="tr-TR" dirty="0"/>
              <a:t> </a:t>
            </a:r>
            <a:r>
              <a:rPr lang="en-US" dirty="0"/>
              <a:t>ne... ne... connects two sentences and no negation on the verb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(23) a. [</a:t>
            </a:r>
            <a:r>
              <a:rPr lang="en-US" i="1" dirty="0" smtClean="0"/>
              <a:t>Ne         </a:t>
            </a:r>
            <a:r>
              <a:rPr lang="en-US" dirty="0" err="1"/>
              <a:t>sen</a:t>
            </a:r>
            <a:r>
              <a:rPr lang="en-US" dirty="0"/>
              <a:t> </a:t>
            </a:r>
            <a:r>
              <a:rPr lang="en-US" dirty="0" err="1"/>
              <a:t>ben-i</a:t>
            </a:r>
            <a:r>
              <a:rPr lang="en-US" dirty="0"/>
              <a:t>  </a:t>
            </a:r>
            <a:r>
              <a:rPr lang="en-US" dirty="0" err="1" smtClean="0"/>
              <a:t>düşün</a:t>
            </a:r>
            <a:r>
              <a:rPr lang="tr-TR" dirty="0" smtClean="0"/>
              <a:t>]</a:t>
            </a:r>
            <a:r>
              <a:rPr lang="en-US" dirty="0" smtClean="0"/>
              <a:t> </a:t>
            </a:r>
            <a:r>
              <a:rPr lang="tr-TR" dirty="0" smtClean="0"/>
              <a:t>[</a:t>
            </a:r>
            <a:r>
              <a:rPr lang="en-US" i="1" dirty="0" smtClean="0"/>
              <a:t>ne</a:t>
            </a:r>
            <a:r>
              <a:rPr lang="en-US" dirty="0" smtClean="0"/>
              <a:t>  de   </a:t>
            </a:r>
            <a:r>
              <a:rPr lang="en-US" dirty="0"/>
              <a:t>ben </a:t>
            </a:r>
            <a:r>
              <a:rPr lang="en-US" dirty="0" err="1"/>
              <a:t>sen-i</a:t>
            </a:r>
            <a:r>
              <a:rPr lang="en-US" dirty="0"/>
              <a:t>        </a:t>
            </a:r>
            <a:r>
              <a:rPr lang="en-US" dirty="0" err="1" smtClean="0"/>
              <a:t>unut</a:t>
            </a:r>
            <a:r>
              <a:rPr lang="en-US" dirty="0" smtClean="0"/>
              <a:t>-a-</a:t>
            </a:r>
            <a:r>
              <a:rPr lang="en-US" dirty="0" err="1" smtClean="0"/>
              <a:t>yım</a:t>
            </a:r>
            <a:r>
              <a:rPr lang="tr-TR" dirty="0" smtClean="0"/>
              <a:t>]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</a:t>
            </a:r>
            <a:r>
              <a:rPr lang="en-US" dirty="0" smtClean="0"/>
              <a:t>neither </a:t>
            </a:r>
            <a:r>
              <a:rPr lang="en-US" dirty="0"/>
              <a:t>you I-ACC </a:t>
            </a:r>
            <a:r>
              <a:rPr lang="en-US" dirty="0" smtClean="0"/>
              <a:t>think</a:t>
            </a:r>
            <a:r>
              <a:rPr lang="tr-TR" dirty="0" smtClean="0"/>
              <a:t>  </a:t>
            </a:r>
            <a:r>
              <a:rPr lang="en-US" dirty="0" smtClean="0"/>
              <a:t>   </a:t>
            </a:r>
            <a:r>
              <a:rPr lang="en-US" dirty="0"/>
              <a:t>nor also I      you-ACC </a:t>
            </a:r>
            <a:r>
              <a:rPr lang="en-US" dirty="0" smtClean="0"/>
              <a:t>forget-IMP-1SG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  <a:r>
              <a:rPr lang="en-US" dirty="0" smtClean="0"/>
              <a:t>      </a:t>
            </a:r>
            <a:r>
              <a:rPr lang="en-US" dirty="0"/>
              <a:t>'Neither you think about me, nor I forget about you.'  </a:t>
            </a:r>
            <a:endParaRPr lang="tr-TR" dirty="0"/>
          </a:p>
          <a:p>
            <a:endParaRPr lang="tr-TR" sz="100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/>
              <a:t>b. </a:t>
            </a:r>
            <a:r>
              <a:rPr lang="tr-TR" dirty="0" smtClean="0"/>
              <a:t>[</a:t>
            </a:r>
            <a:r>
              <a:rPr lang="en-US" i="1" dirty="0" smtClean="0"/>
              <a:t>Ne</a:t>
            </a:r>
            <a:r>
              <a:rPr lang="en-US" dirty="0" smtClean="0"/>
              <a:t> </a:t>
            </a:r>
            <a:r>
              <a:rPr lang="en-US" dirty="0" err="1" smtClean="0"/>
              <a:t>yağmur</a:t>
            </a:r>
            <a:r>
              <a:rPr lang="en-US" dirty="0" smtClean="0"/>
              <a:t> </a:t>
            </a:r>
            <a:r>
              <a:rPr lang="en-US" dirty="0" err="1" smtClean="0"/>
              <a:t>yağ-ıyor</a:t>
            </a:r>
            <a:r>
              <a:rPr lang="tr-TR" dirty="0" smtClean="0"/>
              <a:t>]</a:t>
            </a:r>
            <a:r>
              <a:rPr lang="en-US" dirty="0" smtClean="0"/>
              <a:t>   </a:t>
            </a:r>
            <a:r>
              <a:rPr lang="tr-TR" dirty="0" smtClean="0"/>
              <a:t>[</a:t>
            </a:r>
            <a:r>
              <a:rPr lang="en-US" i="1" dirty="0" smtClean="0"/>
              <a:t>ne</a:t>
            </a:r>
            <a:r>
              <a:rPr lang="en-US" dirty="0" smtClean="0"/>
              <a:t> </a:t>
            </a:r>
            <a:r>
              <a:rPr lang="en-US" dirty="0" err="1"/>
              <a:t>hava</a:t>
            </a:r>
            <a:r>
              <a:rPr lang="en-US" dirty="0"/>
              <a:t>      </a:t>
            </a:r>
            <a:r>
              <a:rPr lang="en-US" dirty="0" err="1" smtClean="0"/>
              <a:t>soğuk</a:t>
            </a:r>
            <a:r>
              <a:rPr lang="tr-TR" dirty="0" smtClean="0"/>
              <a:t>]</a:t>
            </a:r>
            <a:r>
              <a:rPr lang="en-US" dirty="0" smtClean="0"/>
              <a:t> </a:t>
            </a:r>
            <a:r>
              <a:rPr lang="tr-TR" dirty="0" smtClean="0"/>
              <a:t>[</a:t>
            </a:r>
            <a:r>
              <a:rPr lang="en-US" i="1" dirty="0" smtClean="0"/>
              <a:t>ne</a:t>
            </a:r>
            <a:r>
              <a:rPr lang="en-US" dirty="0" smtClean="0"/>
              <a:t> de 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üşü</a:t>
            </a:r>
            <a:r>
              <a:rPr lang="en-US" dirty="0" smtClean="0"/>
              <a:t>-</a:t>
            </a:r>
            <a:r>
              <a:rPr lang="en-US" dirty="0" err="1" smtClean="0"/>
              <a:t>yor</a:t>
            </a:r>
            <a:r>
              <a:rPr lang="en-US" dirty="0" smtClean="0"/>
              <a:t>-um</a:t>
            </a:r>
            <a:r>
              <a:rPr lang="tr-TR" dirty="0" smtClean="0"/>
              <a:t>]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tr-TR" dirty="0" smtClean="0"/>
              <a:t> </a:t>
            </a:r>
            <a:r>
              <a:rPr lang="en-US" dirty="0" smtClean="0"/>
              <a:t>    </a:t>
            </a:r>
            <a:r>
              <a:rPr lang="tr-TR" dirty="0" smtClean="0"/>
              <a:t>N.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rain    </a:t>
            </a:r>
            <a:r>
              <a:rPr lang="tr-TR" dirty="0" smtClean="0"/>
              <a:t>    </a:t>
            </a:r>
            <a:r>
              <a:rPr lang="en-US" dirty="0" smtClean="0"/>
              <a:t>rain-PROG</a:t>
            </a:r>
            <a:r>
              <a:rPr lang="tr-TR" dirty="0" smtClean="0"/>
              <a:t> N.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weather cold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   N. </a:t>
            </a:r>
            <a:r>
              <a:rPr lang="en-US" dirty="0" smtClean="0"/>
              <a:t> </a:t>
            </a:r>
            <a:r>
              <a:rPr lang="en-US" dirty="0"/>
              <a:t>also cold-PROG-1SG</a:t>
            </a:r>
            <a:endParaRPr lang="tr-TR" dirty="0"/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tr-TR" dirty="0" smtClean="0"/>
              <a:t> </a:t>
            </a:r>
            <a:r>
              <a:rPr lang="en-US" dirty="0" smtClean="0"/>
              <a:t>'Neither </a:t>
            </a:r>
            <a:r>
              <a:rPr lang="en-US" dirty="0"/>
              <a:t>it is raining, nor it is cold, nor 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am cold.' 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61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ne… ne… </a:t>
            </a:r>
            <a:r>
              <a:rPr lang="tr-TR" dirty="0" err="1" smtClean="0"/>
              <a:t>construction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Şener &amp; </a:t>
            </a:r>
            <a:r>
              <a:rPr lang="tr-TR" dirty="0" err="1" smtClean="0"/>
              <a:t>İşsever</a:t>
            </a:r>
            <a:r>
              <a:rPr lang="tr-TR" dirty="0" smtClean="0"/>
              <a:t> (2003)’s </a:t>
            </a:r>
            <a:r>
              <a:rPr lang="tr-TR" dirty="0" err="1" smtClean="0"/>
              <a:t>formula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 (</a:t>
            </a:r>
            <a:r>
              <a:rPr lang="tr-TR" dirty="0"/>
              <a:t>21</a:t>
            </a:r>
            <a:r>
              <a:rPr lang="tr-TR" dirty="0" smtClean="0"/>
              <a:t>)’ </a:t>
            </a:r>
            <a:r>
              <a:rPr lang="tr-TR" dirty="0"/>
              <a:t>[</a:t>
            </a:r>
            <a:r>
              <a:rPr lang="tr-TR" sz="1400" dirty="0"/>
              <a:t>F</a:t>
            </a:r>
            <a:r>
              <a:rPr lang="tr-TR" dirty="0"/>
              <a:t> NE… NE...] __ </a:t>
            </a:r>
            <a:r>
              <a:rPr lang="tr-TR" dirty="0" err="1" smtClean="0"/>
              <a:t>V</a:t>
            </a:r>
            <a:r>
              <a:rPr lang="tr-TR" sz="1400" dirty="0" err="1" smtClean="0"/>
              <a:t>aff</a:t>
            </a:r>
            <a:endParaRPr lang="tr-TR" sz="1400" dirty="0" smtClean="0"/>
          </a:p>
          <a:p>
            <a:pPr marL="0" indent="0">
              <a:buNone/>
            </a:pPr>
            <a:endParaRPr lang="tr-TR" sz="1400" dirty="0"/>
          </a:p>
          <a:p>
            <a:r>
              <a:rPr lang="tr-TR" dirty="0" err="1" smtClean="0"/>
              <a:t>Revised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:</a:t>
            </a:r>
          </a:p>
          <a:p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tr-TR" dirty="0" smtClean="0"/>
              <a:t>24</a:t>
            </a:r>
            <a:r>
              <a:rPr lang="en-US" dirty="0" smtClean="0"/>
              <a:t>) </a:t>
            </a:r>
            <a:r>
              <a:rPr lang="en-US" dirty="0"/>
              <a:t>[</a:t>
            </a:r>
            <a:r>
              <a:rPr lang="en-US" baseline="-25000" dirty="0"/>
              <a:t>F</a:t>
            </a:r>
            <a:r>
              <a:rPr lang="en-US" dirty="0"/>
              <a:t> NE...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V</a:t>
            </a:r>
            <a:r>
              <a:rPr lang="en-US" baseline="-25000" dirty="0" err="1">
                <a:solidFill>
                  <a:srgbClr val="FF0000"/>
                </a:solidFill>
              </a:rPr>
              <a:t>aff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/>
              <a:t>NE...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V</a:t>
            </a:r>
            <a:r>
              <a:rPr lang="en-US" baseline="-25000" dirty="0" err="1">
                <a:solidFill>
                  <a:srgbClr val="FF0000"/>
                </a:solidFill>
              </a:rPr>
              <a:t>aff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/>
              <a:t>] __ </a:t>
            </a:r>
            <a:r>
              <a:rPr lang="en-US" dirty="0" err="1"/>
              <a:t>V</a:t>
            </a:r>
            <a:r>
              <a:rPr lang="en-US" baseline="-25000" dirty="0" err="1"/>
              <a:t>aff</a:t>
            </a:r>
            <a:r>
              <a:rPr lang="en-US" baseline="-25000" dirty="0"/>
              <a:t> </a:t>
            </a:r>
            <a:endParaRPr lang="tr-TR" baseline="-25000" dirty="0" smtClean="0"/>
          </a:p>
          <a:p>
            <a:pPr marL="0" indent="0">
              <a:buNone/>
            </a:pPr>
            <a:r>
              <a:rPr lang="tr-TR" sz="3200" baseline="-25000" dirty="0" smtClean="0"/>
              <a:t> (25) [Ben </a:t>
            </a:r>
            <a:r>
              <a:rPr lang="tr-TR" sz="3200" baseline="-25000" dirty="0"/>
              <a:t>ne </a:t>
            </a:r>
            <a:r>
              <a:rPr lang="tr-TR" sz="3200" baseline="-25000" dirty="0" smtClean="0"/>
              <a:t> mükemmel-im] [ne de   öyle ol-</a:t>
            </a:r>
            <a:r>
              <a:rPr lang="tr-TR" sz="3200" baseline="-25000" dirty="0" err="1" smtClean="0"/>
              <a:t>mak</a:t>
            </a:r>
            <a:r>
              <a:rPr lang="tr-TR" sz="3200" baseline="-25000" dirty="0" smtClean="0"/>
              <a:t> zorunda-</a:t>
            </a:r>
            <a:r>
              <a:rPr lang="tr-TR" sz="3200" baseline="-25000" dirty="0" err="1" smtClean="0"/>
              <a:t>yım</a:t>
            </a:r>
            <a:r>
              <a:rPr lang="tr-TR" sz="3200" baseline="-25000" dirty="0" smtClean="0"/>
              <a:t>]</a:t>
            </a:r>
            <a:r>
              <a:rPr lang="tr-TR" sz="4000" baseline="-25000" dirty="0" smtClean="0"/>
              <a:t> </a:t>
            </a:r>
            <a:endParaRPr lang="tr-TR" sz="4400" dirty="0" smtClean="0"/>
          </a:p>
          <a:p>
            <a:pPr marL="0" indent="0">
              <a:buNone/>
            </a:pPr>
            <a:r>
              <a:rPr lang="tr-TR" dirty="0" smtClean="0"/>
              <a:t>           I       N    </a:t>
            </a:r>
            <a:r>
              <a:rPr lang="tr-TR" dirty="0" err="1" smtClean="0"/>
              <a:t>perfect</a:t>
            </a:r>
            <a:r>
              <a:rPr lang="tr-TR" dirty="0" smtClean="0"/>
              <a:t>-1SG          N  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   be-INF  obliged-1SG</a:t>
            </a:r>
          </a:p>
          <a:p>
            <a:pPr marL="0" indent="0">
              <a:buNone/>
            </a:pPr>
            <a:r>
              <a:rPr lang="tr-TR" dirty="0" smtClean="0"/>
              <a:t>          ‘I am </a:t>
            </a:r>
            <a:r>
              <a:rPr lang="tr-TR" dirty="0" err="1" smtClean="0"/>
              <a:t>neither</a:t>
            </a:r>
            <a:r>
              <a:rPr lang="tr-TR" dirty="0" smtClean="0"/>
              <a:t> </a:t>
            </a:r>
            <a:r>
              <a:rPr lang="tr-TR" dirty="0" err="1" smtClean="0"/>
              <a:t>perfect</a:t>
            </a:r>
            <a:r>
              <a:rPr lang="tr-TR" dirty="0" smtClean="0"/>
              <a:t> </a:t>
            </a:r>
            <a:r>
              <a:rPr lang="tr-TR" dirty="0" err="1" smtClean="0"/>
              <a:t>nor</a:t>
            </a:r>
            <a:r>
              <a:rPr lang="tr-TR" dirty="0" smtClean="0"/>
              <a:t> do I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.’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Conclusions</a:t>
            </a:r>
            <a:r>
              <a:rPr lang="tr-TR" dirty="0" smtClean="0"/>
              <a:t> &amp; </a:t>
            </a:r>
            <a:r>
              <a:rPr lang="tr-TR" dirty="0" err="1" smtClean="0"/>
              <a:t>Future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dirty="0" err="1" smtClean="0"/>
              <a:t>behave</a:t>
            </a:r>
            <a:r>
              <a:rPr lang="tr-TR" dirty="0" smtClean="0"/>
              <a:t> in a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systematic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rise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no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i="1" dirty="0" smtClean="0"/>
              <a:t> ne… ne… </a:t>
            </a:r>
            <a:r>
              <a:rPr lang="tr-TR" dirty="0" err="1" smtClean="0"/>
              <a:t>construction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in </a:t>
            </a:r>
            <a:r>
              <a:rPr lang="tr-TR" dirty="0" err="1" smtClean="0"/>
              <a:t>structures</a:t>
            </a:r>
            <a:r>
              <a:rPr lang="tr-TR" dirty="0" smtClean="0"/>
              <a:t> </a:t>
            </a:r>
            <a:r>
              <a:rPr lang="tr-TR" dirty="0" err="1" smtClean="0"/>
              <a:t>smaller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 </a:t>
            </a:r>
            <a:r>
              <a:rPr lang="tr-TR" dirty="0" err="1" smtClean="0"/>
              <a:t>clauses</a:t>
            </a:r>
            <a:r>
              <a:rPr lang="tr-TR" dirty="0" smtClean="0"/>
              <a:t> (e.g. </a:t>
            </a:r>
            <a:r>
              <a:rPr lang="tr-TR" dirty="0" err="1" smtClean="0"/>
              <a:t>NPs</a:t>
            </a:r>
            <a:r>
              <a:rPr lang="tr-TR" dirty="0" smtClean="0"/>
              <a:t>, </a:t>
            </a:r>
            <a:r>
              <a:rPr lang="tr-TR" dirty="0" err="1" smtClean="0"/>
              <a:t>PPs</a:t>
            </a:r>
            <a:r>
              <a:rPr lang="tr-TR" dirty="0" smtClean="0"/>
              <a:t>) </a:t>
            </a:r>
          </a:p>
          <a:p>
            <a:endParaRPr lang="tr-TR" dirty="0"/>
          </a:p>
          <a:p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on </a:t>
            </a:r>
            <a:r>
              <a:rPr lang="tr-TR" dirty="0" err="1" smtClean="0"/>
              <a:t>negation</a:t>
            </a:r>
            <a:r>
              <a:rPr lang="tr-TR" dirty="0" smtClean="0"/>
              <a:t>,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, </a:t>
            </a:r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shed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r>
              <a:rPr lang="tr-TR" dirty="0" smtClean="0"/>
              <a:t> on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issues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935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79902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     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                               </a:t>
            </a:r>
            <a:endParaRPr lang="tr-T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4" name="Picture 2" descr="http://40.media.tumblr.com/8PysozIOn9crkrcz42KmAjkf_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205" y="1429608"/>
            <a:ext cx="7002276" cy="422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888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Kelepir</a:t>
            </a:r>
            <a:r>
              <a:rPr lang="en-US" dirty="0"/>
              <a:t>, </a:t>
            </a:r>
            <a:r>
              <a:rPr lang="en-US" dirty="0" err="1"/>
              <a:t>Meltem</a:t>
            </a:r>
            <a:r>
              <a:rPr lang="en-US" dirty="0"/>
              <a:t>. 2001. Topic in Turkish Syntax: Clausal Structure and </a:t>
            </a:r>
            <a:r>
              <a:rPr lang="tr-TR" dirty="0" smtClean="0"/>
              <a:t>   	</a:t>
            </a:r>
            <a:r>
              <a:rPr lang="en-US" dirty="0" smtClean="0"/>
              <a:t>Scope</a:t>
            </a:r>
            <a:r>
              <a:rPr lang="en-US" dirty="0"/>
              <a:t>. Unpublished  </a:t>
            </a:r>
            <a:r>
              <a:rPr lang="en-US" dirty="0" smtClean="0"/>
              <a:t>Doctoral </a:t>
            </a:r>
            <a:r>
              <a:rPr lang="en-US" dirty="0"/>
              <a:t>Dissertation. MIT. </a:t>
            </a:r>
            <a:endParaRPr lang="tr-TR" dirty="0"/>
          </a:p>
          <a:p>
            <a:endParaRPr lang="tr-TR" dirty="0" smtClean="0"/>
          </a:p>
          <a:p>
            <a:r>
              <a:rPr lang="en-US" dirty="0" err="1" smtClean="0"/>
              <a:t>Kelepir</a:t>
            </a:r>
            <a:r>
              <a:rPr lang="en-US" dirty="0"/>
              <a:t>, </a:t>
            </a:r>
            <a:r>
              <a:rPr lang="en-US" dirty="0" err="1"/>
              <a:t>Meltem</a:t>
            </a:r>
            <a:r>
              <a:rPr lang="en-US" dirty="0"/>
              <a:t>. 2000. Scope of negation: evidence from Turkish NPIs </a:t>
            </a:r>
            <a:r>
              <a:rPr lang="tr-TR" dirty="0" smtClean="0"/>
              <a:t>	</a:t>
            </a:r>
            <a:r>
              <a:rPr lang="en-US" dirty="0" smtClean="0"/>
              <a:t>and </a:t>
            </a:r>
            <a:r>
              <a:rPr lang="en-US" dirty="0"/>
              <a:t>quantifiers</a:t>
            </a:r>
            <a:r>
              <a:rPr lang="en-US" dirty="0" smtClean="0"/>
              <a:t>. </a:t>
            </a:r>
            <a:r>
              <a:rPr lang="en-US" i="1" dirty="0"/>
              <a:t>Proceedings of GLOW Asia II</a:t>
            </a:r>
            <a:r>
              <a:rPr lang="en-US" dirty="0"/>
              <a:t>, September 1999 at </a:t>
            </a:r>
            <a:r>
              <a:rPr lang="tr-TR" dirty="0" smtClean="0"/>
              <a:t>	</a:t>
            </a:r>
            <a:r>
              <a:rPr lang="en-US" dirty="0" err="1" smtClean="0"/>
              <a:t>Nanzan</a:t>
            </a:r>
            <a:r>
              <a:rPr lang="en-US" dirty="0" smtClean="0"/>
              <a:t> </a:t>
            </a:r>
            <a:r>
              <a:rPr lang="en-US" dirty="0"/>
              <a:t>University, Nagoya, Japan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Kornfilt</a:t>
            </a:r>
            <a:r>
              <a:rPr lang="tr-TR" dirty="0" smtClean="0"/>
              <a:t>, </a:t>
            </a:r>
            <a:r>
              <a:rPr lang="tr-TR" dirty="0" err="1" smtClean="0"/>
              <a:t>Jaklin</a:t>
            </a:r>
            <a:r>
              <a:rPr lang="tr-TR" dirty="0" smtClean="0"/>
              <a:t>. 1997. </a:t>
            </a:r>
            <a:r>
              <a:rPr lang="tr-TR" i="1" dirty="0" err="1" smtClean="0"/>
              <a:t>Turkish</a:t>
            </a:r>
            <a:r>
              <a:rPr lang="tr-TR" i="1" dirty="0" smtClean="0"/>
              <a:t>.</a:t>
            </a:r>
            <a:r>
              <a:rPr lang="tr-TR" dirty="0" smtClean="0"/>
              <a:t> (</a:t>
            </a:r>
            <a:r>
              <a:rPr lang="tr-TR" dirty="0" err="1" smtClean="0"/>
              <a:t>Descriptive</a:t>
            </a:r>
            <a:r>
              <a:rPr lang="tr-TR" dirty="0" smtClean="0"/>
              <a:t> </a:t>
            </a:r>
            <a:r>
              <a:rPr lang="tr-TR" dirty="0" err="1" smtClean="0"/>
              <a:t>Grammars</a:t>
            </a:r>
            <a:r>
              <a:rPr lang="tr-TR" dirty="0" smtClean="0"/>
              <a:t>), </a:t>
            </a:r>
            <a:r>
              <a:rPr lang="tr-TR" dirty="0" err="1" smtClean="0"/>
              <a:t>London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	New York: </a:t>
            </a:r>
            <a:r>
              <a:rPr lang="tr-TR" dirty="0" err="1" smtClean="0"/>
              <a:t>Routledge</a:t>
            </a:r>
            <a:r>
              <a:rPr lang="tr-TR" dirty="0" smtClean="0"/>
              <a:t>.  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Linebarger</a:t>
            </a:r>
            <a:r>
              <a:rPr lang="tr-TR" dirty="0" smtClean="0"/>
              <a:t>, </a:t>
            </a:r>
            <a:r>
              <a:rPr lang="tr-TR" dirty="0" err="1" smtClean="0"/>
              <a:t>Marcia</a:t>
            </a:r>
            <a:r>
              <a:rPr lang="tr-TR" dirty="0" smtClean="0"/>
              <a:t>. 1980. </a:t>
            </a:r>
            <a:r>
              <a:rPr lang="en-US" dirty="0"/>
              <a:t>The grammar of negative polarity. </a:t>
            </a:r>
            <a:r>
              <a:rPr lang="tr-TR" dirty="0" smtClean="0"/>
              <a:t>	</a:t>
            </a:r>
            <a:r>
              <a:rPr lang="en-US" dirty="0" smtClean="0"/>
              <a:t>Unpublished </a:t>
            </a:r>
            <a:r>
              <a:rPr lang="en-US" dirty="0"/>
              <a:t>Doctoral Dissertation. MIT. </a:t>
            </a:r>
            <a:endParaRPr lang="tr-TR" dirty="0"/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Overview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1" y="2052918"/>
            <a:ext cx="9069388" cy="447647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tr-TR" dirty="0" smtClean="0"/>
          </a:p>
          <a:p>
            <a:pPr marL="457200" indent="-457200"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polarity</a:t>
            </a:r>
            <a:r>
              <a:rPr lang="tr-TR" dirty="0" smtClean="0"/>
              <a:t> </a:t>
            </a:r>
            <a:r>
              <a:rPr lang="tr-TR" dirty="0" err="1" smtClean="0"/>
              <a:t>items</a:t>
            </a:r>
            <a:r>
              <a:rPr lang="tr-TR" dirty="0"/>
              <a:t>:</a:t>
            </a:r>
            <a:r>
              <a:rPr lang="tr-TR" dirty="0" smtClean="0"/>
              <a:t> </a:t>
            </a:r>
            <a:r>
              <a:rPr lang="tr-TR" b="1" i="1" dirty="0" smtClean="0"/>
              <a:t>asla</a:t>
            </a:r>
            <a:r>
              <a:rPr lang="tr-TR" i="1" dirty="0" smtClean="0"/>
              <a:t>, </a:t>
            </a:r>
            <a:r>
              <a:rPr lang="tr-TR" b="1" i="1" dirty="0" err="1" smtClean="0"/>
              <a:t>katiyyen</a:t>
            </a:r>
            <a:r>
              <a:rPr lang="tr-TR" i="1" dirty="0" smtClean="0"/>
              <a:t>, </a:t>
            </a:r>
            <a:r>
              <a:rPr lang="tr-TR" b="1" i="1" dirty="0" smtClean="0"/>
              <a:t>sakın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endParaRPr lang="tr-TR" dirty="0" smtClean="0"/>
          </a:p>
          <a:p>
            <a:pPr marL="457200" indent="-457200">
              <a:buAutoNum type="arabicPeriod"/>
            </a:pPr>
            <a:endParaRPr lang="tr-TR" sz="1500" dirty="0" smtClean="0"/>
          </a:p>
          <a:p>
            <a:pPr marL="457200" indent="-457200">
              <a:buAutoNum type="arabicPeriod"/>
            </a:pP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negation</a:t>
            </a:r>
            <a:r>
              <a:rPr lang="tr-TR" dirty="0" smtClean="0"/>
              <a:t>,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polarity</a:t>
            </a:r>
            <a:r>
              <a:rPr lang="tr-TR" dirty="0" smtClean="0"/>
              <a:t> </a:t>
            </a:r>
            <a:r>
              <a:rPr lang="tr-TR" dirty="0" err="1" smtClean="0"/>
              <a:t>items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endParaRPr lang="tr-TR" dirty="0"/>
          </a:p>
          <a:p>
            <a:pPr marL="457200" indent="-457200">
              <a:buAutoNum type="arabicPeriod"/>
            </a:pPr>
            <a:endParaRPr lang="tr-TR" sz="1500" dirty="0"/>
          </a:p>
          <a:p>
            <a:pPr marL="457200" indent="-457200">
              <a:buAutoNum type="arabicPeriod"/>
            </a:pPr>
            <a:r>
              <a:rPr lang="tr-TR" dirty="0" err="1" smtClean="0"/>
              <a:t>The</a:t>
            </a:r>
            <a:r>
              <a:rPr lang="tr-TR" i="1" dirty="0" smtClean="0"/>
              <a:t> </a:t>
            </a:r>
            <a:r>
              <a:rPr lang="tr-TR" b="1" i="1" dirty="0" smtClean="0"/>
              <a:t>ne… ne… </a:t>
            </a:r>
            <a:r>
              <a:rPr lang="tr-TR" dirty="0" smtClean="0"/>
              <a:t>(</a:t>
            </a:r>
            <a:r>
              <a:rPr lang="tr-TR" dirty="0" err="1" smtClean="0"/>
              <a:t>neither</a:t>
            </a:r>
            <a:r>
              <a:rPr lang="tr-TR" dirty="0" smtClean="0"/>
              <a:t>… </a:t>
            </a:r>
            <a:r>
              <a:rPr lang="tr-TR" dirty="0" err="1" smtClean="0"/>
              <a:t>nor</a:t>
            </a:r>
            <a:r>
              <a:rPr lang="tr-TR" dirty="0" smtClean="0"/>
              <a:t>…)</a:t>
            </a:r>
            <a:r>
              <a:rPr lang="tr-TR" i="1" dirty="0" smtClean="0"/>
              <a:t> </a:t>
            </a:r>
            <a:r>
              <a:rPr lang="tr-TR" dirty="0" err="1" smtClean="0"/>
              <a:t>construction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negation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   </a:t>
            </a:r>
          </a:p>
          <a:p>
            <a:pPr marL="457200" indent="-457200">
              <a:buAutoNum type="arabicPeriod"/>
            </a:pPr>
            <a:endParaRPr lang="tr-TR" sz="1500" dirty="0" smtClean="0"/>
          </a:p>
          <a:p>
            <a:pPr marL="457200" indent="-457200">
              <a:buAutoNum type="arabicPeriod"/>
            </a:pPr>
            <a:r>
              <a:rPr lang="tr-TR" dirty="0" err="1" smtClean="0"/>
              <a:t>Conclusion</a:t>
            </a:r>
            <a:r>
              <a:rPr lang="tr-TR" dirty="0" smtClean="0"/>
              <a:t> </a:t>
            </a:r>
            <a:r>
              <a:rPr lang="tr-TR" dirty="0"/>
              <a:t>&amp;</a:t>
            </a:r>
            <a:r>
              <a:rPr lang="tr-TR" dirty="0" smtClean="0"/>
              <a:t> </a:t>
            </a:r>
            <a:r>
              <a:rPr lang="tr-TR" dirty="0" err="1" smtClean="0"/>
              <a:t>suggestions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endParaRPr lang="tr-TR" dirty="0" smtClean="0"/>
          </a:p>
          <a:p>
            <a:endParaRPr lang="tr-TR" dirty="0" smtClean="0"/>
          </a:p>
          <a:p>
            <a:endParaRPr lang="tr-TR" i="1" dirty="0"/>
          </a:p>
          <a:p>
            <a:endParaRPr lang="tr-TR" sz="300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70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McKenzie</a:t>
            </a:r>
            <a:r>
              <a:rPr lang="tr-TR" dirty="0"/>
              <a:t>, Andrew. 2006. </a:t>
            </a:r>
            <a:r>
              <a:rPr lang="tr-TR" dirty="0" err="1"/>
              <a:t>Fixing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Negation</a:t>
            </a:r>
            <a:r>
              <a:rPr lang="tr-TR" dirty="0"/>
              <a:t> in </a:t>
            </a:r>
            <a:r>
              <a:rPr lang="tr-TR" dirty="0" err="1"/>
              <a:t>Turkish</a:t>
            </a:r>
            <a:r>
              <a:rPr lang="tr-TR" dirty="0"/>
              <a:t>. </a:t>
            </a:r>
            <a:r>
              <a:rPr lang="tr-TR" dirty="0" err="1"/>
              <a:t>Ms</a:t>
            </a:r>
            <a:r>
              <a:rPr lang="tr-TR" dirty="0"/>
              <a:t>. </a:t>
            </a:r>
            <a:r>
              <a:rPr lang="tr-TR" dirty="0" smtClean="0"/>
              <a:t>	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/>
              <a:t>of Massachusetts. </a:t>
            </a:r>
          </a:p>
          <a:p>
            <a:endParaRPr lang="tr-TR" dirty="0" smtClean="0"/>
          </a:p>
          <a:p>
            <a:r>
              <a:rPr lang="en-US" dirty="0" err="1" smtClean="0"/>
              <a:t>Şener</a:t>
            </a:r>
            <a:r>
              <a:rPr lang="en-US" dirty="0" smtClean="0"/>
              <a:t> </a:t>
            </a:r>
            <a:r>
              <a:rPr lang="en-US" dirty="0" err="1"/>
              <a:t>Serkan</a:t>
            </a:r>
            <a:r>
              <a:rPr lang="en-US" dirty="0"/>
              <a:t> and </a:t>
            </a:r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İşsever</a:t>
            </a:r>
            <a:r>
              <a:rPr lang="en-US" dirty="0"/>
              <a:t> 2003. The interaction of negation </a:t>
            </a:r>
            <a:r>
              <a:rPr lang="tr-TR" dirty="0" smtClean="0"/>
              <a:t>	</a:t>
            </a:r>
            <a:r>
              <a:rPr lang="en-US" dirty="0" smtClean="0"/>
              <a:t>with </a:t>
            </a:r>
            <a:r>
              <a:rPr lang="en-US" dirty="0"/>
              <a:t>focus: ne… ne..  P</a:t>
            </a:r>
            <a:r>
              <a:rPr lang="de-DE" dirty="0" err="1"/>
              <a:t>hrases</a:t>
            </a:r>
            <a:r>
              <a:rPr lang="de-DE" dirty="0"/>
              <a:t> in </a:t>
            </a:r>
            <a:r>
              <a:rPr lang="de-DE" dirty="0" err="1"/>
              <a:t>Turkish</a:t>
            </a:r>
            <a:r>
              <a:rPr lang="de-DE" dirty="0"/>
              <a:t>. </a:t>
            </a:r>
            <a:r>
              <a:rPr lang="de-DE" i="1" dirty="0" err="1"/>
              <a:t>Lingua</a:t>
            </a:r>
            <a:r>
              <a:rPr lang="de-DE" i="1" dirty="0"/>
              <a:t> </a:t>
            </a:r>
            <a:r>
              <a:rPr lang="de-DE" dirty="0"/>
              <a:t>113:1089-1117. 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94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an NPI?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Polarity</a:t>
            </a:r>
            <a:r>
              <a:rPr lang="tr-TR" dirty="0" smtClean="0"/>
              <a:t> </a:t>
            </a:r>
            <a:r>
              <a:rPr lang="tr-TR" dirty="0" err="1" smtClean="0"/>
              <a:t>Items</a:t>
            </a:r>
            <a:r>
              <a:rPr lang="tr-TR" dirty="0" smtClean="0"/>
              <a:t> (</a:t>
            </a:r>
            <a:r>
              <a:rPr lang="tr-TR" dirty="0" err="1" smtClean="0"/>
              <a:t>NPIs</a:t>
            </a:r>
            <a:r>
              <a:rPr lang="tr-TR" dirty="0" smtClean="0"/>
              <a:t>)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linguistic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licensed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b="1" i="1" dirty="0" err="1" smtClean="0"/>
              <a:t>negation</a:t>
            </a:r>
            <a:r>
              <a:rPr lang="tr-TR" dirty="0" smtClean="0"/>
              <a:t> in a </a:t>
            </a:r>
            <a:r>
              <a:rPr lang="tr-TR" dirty="0" err="1" smtClean="0"/>
              <a:t>sentence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(1) a. John </a:t>
            </a:r>
            <a:r>
              <a:rPr lang="tr-TR" dirty="0" err="1" smtClean="0"/>
              <a:t>did</a:t>
            </a:r>
            <a:r>
              <a:rPr lang="tr-TR" i="1" dirty="0" err="1" smtClean="0"/>
              <a:t>n’t</a:t>
            </a:r>
            <a:r>
              <a:rPr lang="tr-TR" dirty="0" smtClean="0"/>
              <a:t> </a:t>
            </a:r>
            <a:r>
              <a:rPr lang="tr-TR" dirty="0" err="1" smtClean="0"/>
              <a:t>kill</a:t>
            </a:r>
            <a:r>
              <a:rPr lang="tr-TR" dirty="0" smtClean="0"/>
              <a:t> </a:t>
            </a:r>
            <a:r>
              <a:rPr lang="tr-TR" i="1" dirty="0" err="1" smtClean="0"/>
              <a:t>anyone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b. *John </a:t>
            </a:r>
            <a:r>
              <a:rPr lang="tr-TR" dirty="0" err="1" smtClean="0"/>
              <a:t>killed</a:t>
            </a:r>
            <a:r>
              <a:rPr lang="tr-TR" dirty="0" smtClean="0"/>
              <a:t> </a:t>
            </a:r>
            <a:r>
              <a:rPr lang="tr-TR" dirty="0" err="1" smtClean="0"/>
              <a:t>anyone</a:t>
            </a:r>
            <a:r>
              <a:rPr lang="tr-TR" dirty="0" smtClean="0"/>
              <a:t>.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(2) a. Mary </a:t>
            </a:r>
            <a:r>
              <a:rPr lang="tr-TR" dirty="0" err="1" smtClean="0"/>
              <a:t>did</a:t>
            </a:r>
            <a:r>
              <a:rPr lang="tr-TR" i="1" dirty="0" err="1" smtClean="0"/>
              <a:t>n’t</a:t>
            </a:r>
            <a:r>
              <a:rPr lang="tr-TR" dirty="0" smtClean="0"/>
              <a:t> buy </a:t>
            </a:r>
            <a:r>
              <a:rPr lang="tr-TR" i="1" dirty="0" err="1" smtClean="0"/>
              <a:t>anything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b. *Mary </a:t>
            </a:r>
            <a:r>
              <a:rPr lang="tr-TR" dirty="0" err="1" smtClean="0"/>
              <a:t>bought</a:t>
            </a:r>
            <a:r>
              <a:rPr lang="tr-TR" dirty="0" smtClean="0"/>
              <a:t> </a:t>
            </a:r>
            <a:r>
              <a:rPr lang="tr-TR" dirty="0" err="1" smtClean="0"/>
              <a:t>anything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7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an NPI?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Negation can’t be just </a:t>
            </a:r>
            <a:r>
              <a:rPr lang="en-US" dirty="0" smtClean="0"/>
              <a:t>anywhere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en-US" dirty="0" smtClean="0"/>
              <a:t>. </a:t>
            </a:r>
            <a:r>
              <a:rPr lang="en-US" dirty="0"/>
              <a:t>It must </a:t>
            </a:r>
            <a:r>
              <a:rPr lang="tr-TR" dirty="0" err="1" smtClean="0"/>
              <a:t>appear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th</a:t>
            </a:r>
            <a:r>
              <a:rPr lang="en-US" dirty="0" smtClean="0"/>
              <a:t>e </a:t>
            </a:r>
            <a:r>
              <a:rPr lang="en-US" dirty="0"/>
              <a:t>NPI</a:t>
            </a:r>
            <a:r>
              <a:rPr lang="en-US" dirty="0" smtClean="0"/>
              <a:t>: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(3) a. </a:t>
            </a:r>
            <a:r>
              <a:rPr lang="tr-TR" dirty="0"/>
              <a:t>John </a:t>
            </a:r>
            <a:r>
              <a:rPr lang="tr-TR" dirty="0" err="1"/>
              <a:t>did</a:t>
            </a:r>
            <a:r>
              <a:rPr lang="tr-TR" i="1" dirty="0" err="1"/>
              <a:t>n’t</a:t>
            </a:r>
            <a:r>
              <a:rPr lang="tr-TR" dirty="0"/>
              <a:t> </a:t>
            </a:r>
            <a:r>
              <a:rPr lang="tr-TR" dirty="0" err="1"/>
              <a:t>kill</a:t>
            </a:r>
            <a:r>
              <a:rPr lang="tr-TR" dirty="0"/>
              <a:t> </a:t>
            </a:r>
            <a:r>
              <a:rPr lang="tr-TR" i="1" dirty="0" err="1"/>
              <a:t>anyone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dirty="0" smtClean="0"/>
              <a:t>       b</a:t>
            </a:r>
            <a:r>
              <a:rPr lang="tr-TR" dirty="0"/>
              <a:t>. </a:t>
            </a:r>
            <a:r>
              <a:rPr lang="tr-TR" dirty="0" smtClean="0"/>
              <a:t>*</a:t>
            </a:r>
            <a:r>
              <a:rPr lang="tr-TR" dirty="0" err="1" smtClean="0"/>
              <a:t>Anyone</a:t>
            </a:r>
            <a:r>
              <a:rPr lang="tr-TR" dirty="0" smtClean="0"/>
              <a:t> </a:t>
            </a:r>
            <a:r>
              <a:rPr lang="tr-TR" dirty="0" err="1" smtClean="0"/>
              <a:t>didn’t</a:t>
            </a:r>
            <a:r>
              <a:rPr lang="tr-TR" dirty="0" smtClean="0"/>
              <a:t> </a:t>
            </a:r>
            <a:r>
              <a:rPr lang="tr-TR" dirty="0" err="1" smtClean="0"/>
              <a:t>kill</a:t>
            </a:r>
            <a:r>
              <a:rPr lang="tr-TR" dirty="0" smtClean="0"/>
              <a:t> John.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(4) a. </a:t>
            </a:r>
            <a:r>
              <a:rPr lang="tr-TR" dirty="0"/>
              <a:t>Mary </a:t>
            </a:r>
            <a:r>
              <a:rPr lang="tr-TR" dirty="0" err="1"/>
              <a:t>did</a:t>
            </a:r>
            <a:r>
              <a:rPr lang="tr-TR" i="1" dirty="0" err="1"/>
              <a:t>n’t</a:t>
            </a:r>
            <a:r>
              <a:rPr lang="tr-TR" dirty="0"/>
              <a:t> </a:t>
            </a:r>
            <a:r>
              <a:rPr lang="tr-TR" dirty="0" smtClean="0"/>
              <a:t>buy </a:t>
            </a:r>
            <a:r>
              <a:rPr lang="tr-TR" i="1" dirty="0" err="1"/>
              <a:t>anything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dirty="0"/>
              <a:t>       b. </a:t>
            </a:r>
            <a:r>
              <a:rPr lang="tr-TR" dirty="0" smtClean="0"/>
              <a:t>*</a:t>
            </a:r>
            <a:r>
              <a:rPr lang="tr-TR" dirty="0" err="1" smtClean="0"/>
              <a:t>Anything</a:t>
            </a:r>
            <a:r>
              <a:rPr lang="tr-TR" dirty="0" smtClean="0"/>
              <a:t> </a:t>
            </a:r>
            <a:r>
              <a:rPr lang="tr-TR" dirty="0" err="1" smtClean="0"/>
              <a:t>wasn’t</a:t>
            </a:r>
            <a:r>
              <a:rPr lang="tr-TR" dirty="0" smtClean="0"/>
              <a:t> </a:t>
            </a:r>
            <a:r>
              <a:rPr lang="tr-TR" dirty="0" err="1" smtClean="0"/>
              <a:t>bought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Mary.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53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an NPI?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NPIs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be </a:t>
            </a:r>
            <a:r>
              <a:rPr lang="tr-TR" dirty="0" err="1" smtClean="0"/>
              <a:t>licensed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b="1" i="1" dirty="0" err="1" smtClean="0"/>
              <a:t>interrogatives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i="1" dirty="0" err="1" smtClean="0"/>
              <a:t>conditionals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sz="1500" dirty="0"/>
          </a:p>
          <a:p>
            <a:pPr marL="0" indent="0">
              <a:buNone/>
            </a:pPr>
            <a:r>
              <a:rPr lang="tr-TR" dirty="0" smtClean="0"/>
              <a:t> (5) a.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i="1" dirty="0" err="1" smtClean="0"/>
              <a:t>anyone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b. *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saw</a:t>
            </a:r>
            <a:r>
              <a:rPr lang="tr-TR" dirty="0" smtClean="0"/>
              <a:t> </a:t>
            </a:r>
            <a:r>
              <a:rPr lang="tr-TR" dirty="0" err="1" smtClean="0"/>
              <a:t>anyone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sz="1500" dirty="0"/>
          </a:p>
          <a:p>
            <a:pPr marL="0" indent="0">
              <a:buNone/>
            </a:pPr>
            <a:r>
              <a:rPr lang="tr-TR" dirty="0" smtClean="0"/>
              <a:t> (6) a.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i="1" dirty="0" err="1" smtClean="0"/>
              <a:t>anything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b. *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anything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sz="1500" dirty="0"/>
          </a:p>
          <a:p>
            <a:pPr marL="0" indent="0">
              <a:buNone/>
            </a:pPr>
            <a:r>
              <a:rPr lang="tr-TR" dirty="0" smtClean="0"/>
              <a:t> (7) a.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i="1" dirty="0" err="1" smtClean="0"/>
              <a:t>anyone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….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b.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brings</a:t>
            </a:r>
            <a:r>
              <a:rPr lang="tr-TR" dirty="0" smtClean="0"/>
              <a:t> </a:t>
            </a:r>
            <a:r>
              <a:rPr lang="tr-TR" i="1" dirty="0" err="1" smtClean="0"/>
              <a:t>anything</a:t>
            </a:r>
            <a:r>
              <a:rPr lang="tr-TR" dirty="0" smtClean="0"/>
              <a:t>….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263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899138"/>
            <a:ext cx="8946541" cy="49588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</a:t>
            </a:r>
            <a:r>
              <a:rPr lang="tr-TR" i="1" dirty="0" smtClean="0"/>
              <a:t>Kelepir (2001</a:t>
            </a:r>
            <a:r>
              <a:rPr lang="tr-TR" dirty="0" smtClean="0"/>
              <a:t>)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adverb</a:t>
            </a:r>
            <a:r>
              <a:rPr lang="tr-TR" dirty="0" smtClean="0"/>
              <a:t> </a:t>
            </a:r>
            <a:r>
              <a:rPr lang="tr-TR" b="1" i="1" dirty="0" smtClean="0"/>
              <a:t>hiç</a:t>
            </a:r>
            <a:r>
              <a:rPr lang="tr-TR" dirty="0" smtClean="0"/>
              <a:t> ‘ever’, ‘at </a:t>
            </a:r>
            <a:r>
              <a:rPr lang="tr-TR" dirty="0" err="1" smtClean="0"/>
              <a:t>all</a:t>
            </a:r>
            <a:r>
              <a:rPr lang="tr-TR" dirty="0" smtClean="0"/>
              <a:t>’</a:t>
            </a:r>
          </a:p>
          <a:p>
            <a:endParaRPr lang="tr-TR" sz="100" dirty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begin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morpheme</a:t>
            </a:r>
            <a:r>
              <a:rPr lang="tr-TR" dirty="0" smtClean="0"/>
              <a:t> </a:t>
            </a:r>
            <a:r>
              <a:rPr lang="tr-TR" i="1" dirty="0" smtClean="0"/>
              <a:t>hiç</a:t>
            </a:r>
          </a:p>
          <a:p>
            <a:pPr lvl="1"/>
            <a:r>
              <a:rPr lang="tr-TR" b="1" i="1" dirty="0" err="1" smtClean="0"/>
              <a:t>Hiçkimse</a:t>
            </a:r>
            <a:r>
              <a:rPr lang="tr-TR" i="1" dirty="0" smtClean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anybody</a:t>
            </a:r>
            <a:r>
              <a:rPr lang="tr-TR" dirty="0" smtClean="0"/>
              <a:t>’</a:t>
            </a:r>
          </a:p>
          <a:p>
            <a:pPr lvl="1"/>
            <a:r>
              <a:rPr lang="tr-TR" b="1" i="1" dirty="0" err="1" smtClean="0"/>
              <a:t>Hiçbirşey</a:t>
            </a:r>
            <a:r>
              <a:rPr lang="tr-TR" i="1" dirty="0" smtClean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anything</a:t>
            </a:r>
            <a:r>
              <a:rPr lang="tr-TR" dirty="0" smtClean="0"/>
              <a:t>’</a:t>
            </a:r>
          </a:p>
          <a:p>
            <a:pPr lvl="1"/>
            <a:r>
              <a:rPr lang="tr-TR" b="1" i="1" dirty="0" smtClean="0"/>
              <a:t>Hiçbir N </a:t>
            </a:r>
            <a:r>
              <a:rPr lang="tr-TR" dirty="0" smtClean="0"/>
              <a:t>‘</a:t>
            </a:r>
            <a:r>
              <a:rPr lang="tr-TR" dirty="0" err="1" smtClean="0"/>
              <a:t>any</a:t>
            </a:r>
            <a:r>
              <a:rPr lang="tr-TR" dirty="0" smtClean="0"/>
              <a:t> N’ </a:t>
            </a:r>
            <a:endParaRPr lang="tr-TR" i="1" dirty="0" smtClean="0"/>
          </a:p>
          <a:p>
            <a:endParaRPr lang="tr-TR" sz="100" i="1" dirty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do not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morpheme</a:t>
            </a:r>
            <a:r>
              <a:rPr lang="tr-TR" dirty="0" smtClean="0"/>
              <a:t> </a:t>
            </a:r>
            <a:r>
              <a:rPr lang="tr-TR" i="1" dirty="0" smtClean="0"/>
              <a:t>hiç</a:t>
            </a:r>
          </a:p>
          <a:p>
            <a:pPr lvl="1"/>
            <a:r>
              <a:rPr lang="tr-TR" b="1" i="1" dirty="0" smtClean="0"/>
              <a:t>Kimse</a:t>
            </a:r>
            <a:r>
              <a:rPr lang="tr-TR" i="1" dirty="0" smtClean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anybody</a:t>
            </a:r>
            <a:r>
              <a:rPr lang="tr-TR" dirty="0" smtClean="0"/>
              <a:t>’</a:t>
            </a:r>
          </a:p>
          <a:p>
            <a:pPr lvl="1"/>
            <a:r>
              <a:rPr lang="tr-TR" b="1" i="1" dirty="0" smtClean="0"/>
              <a:t>Asla</a:t>
            </a:r>
            <a:r>
              <a:rPr lang="tr-TR" i="1" dirty="0" smtClean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never</a:t>
            </a:r>
            <a:r>
              <a:rPr lang="tr-TR" dirty="0" smtClean="0"/>
              <a:t>’</a:t>
            </a:r>
          </a:p>
          <a:p>
            <a:pPr lvl="1"/>
            <a:r>
              <a:rPr lang="tr-TR" b="1" i="1" dirty="0" err="1" smtClean="0"/>
              <a:t>Katiyyen</a:t>
            </a:r>
            <a:r>
              <a:rPr lang="tr-TR" b="1" i="1" dirty="0" smtClean="0"/>
              <a:t> </a:t>
            </a:r>
            <a:r>
              <a:rPr lang="tr-TR" dirty="0" smtClean="0"/>
              <a:t>‘in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’ </a:t>
            </a:r>
          </a:p>
          <a:p>
            <a:pPr lvl="1"/>
            <a:r>
              <a:rPr lang="tr-TR" b="1" i="1" dirty="0" smtClean="0"/>
              <a:t>Sakın </a:t>
            </a:r>
            <a:r>
              <a:rPr lang="tr-TR" dirty="0" smtClean="0"/>
              <a:t>‘ever’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(8) a. Ora-ya       </a:t>
            </a:r>
            <a:r>
              <a:rPr lang="tr-TR" b="1" i="1" dirty="0" smtClean="0"/>
              <a:t>hiç</a:t>
            </a:r>
            <a:r>
              <a:rPr lang="tr-TR" b="1" dirty="0" smtClean="0"/>
              <a:t> </a:t>
            </a:r>
            <a:r>
              <a:rPr lang="tr-TR" dirty="0" smtClean="0"/>
              <a:t>     git-</a:t>
            </a:r>
            <a:r>
              <a:rPr lang="tr-TR" i="1" dirty="0" err="1" smtClean="0"/>
              <a:t>me</a:t>
            </a:r>
            <a:r>
              <a:rPr lang="tr-TR" dirty="0" smtClean="0"/>
              <a:t>-</a:t>
            </a:r>
            <a:r>
              <a:rPr lang="tr-TR" dirty="0" err="1" smtClean="0"/>
              <a:t>di</a:t>
            </a:r>
            <a:r>
              <a:rPr lang="tr-TR" dirty="0" smtClean="0"/>
              <a:t>-m.</a:t>
            </a:r>
          </a:p>
          <a:p>
            <a:pPr marL="0" indent="0">
              <a:buNone/>
            </a:pPr>
            <a:r>
              <a:rPr lang="tr-TR" dirty="0" smtClean="0"/>
              <a:t>            </a:t>
            </a:r>
            <a:r>
              <a:rPr lang="tr-TR" dirty="0" err="1" smtClean="0"/>
              <a:t>there</a:t>
            </a:r>
            <a:r>
              <a:rPr lang="tr-TR" dirty="0" smtClean="0"/>
              <a:t>-DAT </a:t>
            </a:r>
            <a:r>
              <a:rPr lang="tr-TR" dirty="0" err="1" smtClean="0"/>
              <a:t>never</a:t>
            </a:r>
            <a:r>
              <a:rPr lang="tr-TR" dirty="0" smtClean="0"/>
              <a:t> go-NEG-PAST-1SG</a:t>
            </a:r>
          </a:p>
          <a:p>
            <a:pPr marL="0" indent="0">
              <a:buNone/>
            </a:pPr>
            <a:r>
              <a:rPr lang="tr-TR" dirty="0" smtClean="0"/>
              <a:t>            ‘I </a:t>
            </a:r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went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.’  </a:t>
            </a:r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      b. </a:t>
            </a:r>
            <a:r>
              <a:rPr lang="tr-TR" dirty="0"/>
              <a:t>Ora-ya      </a:t>
            </a:r>
            <a:r>
              <a:rPr lang="tr-TR" dirty="0" smtClean="0"/>
              <a:t> </a:t>
            </a:r>
            <a:r>
              <a:rPr lang="tr-TR" b="1" i="1" dirty="0" smtClean="0"/>
              <a:t>hiç</a:t>
            </a:r>
            <a:r>
              <a:rPr lang="tr-TR" dirty="0" smtClean="0"/>
              <a:t>   git-ti-n             </a:t>
            </a:r>
            <a:r>
              <a:rPr lang="tr-TR" i="1" dirty="0" smtClean="0"/>
              <a:t>mi</a:t>
            </a:r>
            <a:r>
              <a:rPr lang="tr-TR" dirty="0" smtClean="0"/>
              <a:t>?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</a:t>
            </a:r>
            <a:r>
              <a:rPr lang="tr-TR" dirty="0" smtClean="0"/>
              <a:t>       </a:t>
            </a:r>
            <a:r>
              <a:rPr lang="tr-TR" dirty="0" err="1"/>
              <a:t>there</a:t>
            </a:r>
            <a:r>
              <a:rPr lang="tr-TR" dirty="0"/>
              <a:t>-DAT </a:t>
            </a:r>
            <a:r>
              <a:rPr lang="tr-TR" dirty="0" smtClean="0"/>
              <a:t>ever go-PAST-2SG Q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</a:t>
            </a:r>
            <a:r>
              <a:rPr lang="tr-TR" dirty="0" smtClean="0"/>
              <a:t>      ‘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ever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/>
              <a:t>?</a:t>
            </a:r>
            <a:r>
              <a:rPr lang="tr-TR" dirty="0" smtClean="0"/>
              <a:t>’  </a:t>
            </a:r>
            <a:endParaRPr lang="tr-TR" dirty="0"/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(9) Ahmet </a:t>
            </a:r>
            <a:r>
              <a:rPr lang="tr-TR" b="1" i="1" dirty="0" err="1" smtClean="0"/>
              <a:t>hiçkimse</a:t>
            </a:r>
            <a:r>
              <a:rPr lang="tr-TR" b="1" dirty="0" err="1" smtClean="0"/>
              <a:t>-yi</a:t>
            </a:r>
            <a:r>
              <a:rPr lang="tr-TR" b="1" dirty="0" smtClean="0"/>
              <a:t> </a:t>
            </a:r>
            <a:r>
              <a:rPr lang="tr-TR" dirty="0" smtClean="0"/>
              <a:t>   gör-</a:t>
            </a:r>
            <a:r>
              <a:rPr lang="tr-TR" i="1" dirty="0" smtClean="0"/>
              <a:t>me</a:t>
            </a:r>
            <a:r>
              <a:rPr lang="tr-TR" dirty="0" smtClean="0"/>
              <a:t>-di.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Ahmet </a:t>
            </a:r>
            <a:r>
              <a:rPr lang="tr-TR" dirty="0" err="1" smtClean="0"/>
              <a:t>anyone</a:t>
            </a:r>
            <a:r>
              <a:rPr lang="tr-TR" dirty="0" smtClean="0"/>
              <a:t>-ACC </a:t>
            </a:r>
            <a:r>
              <a:rPr lang="tr-TR" dirty="0" err="1" smtClean="0"/>
              <a:t>see</a:t>
            </a:r>
            <a:r>
              <a:rPr lang="tr-TR" dirty="0" smtClean="0"/>
              <a:t>-NEG-PAST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‘Ahmet </a:t>
            </a:r>
            <a:r>
              <a:rPr lang="tr-TR" dirty="0" err="1" smtClean="0"/>
              <a:t>didn’t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anybody</a:t>
            </a:r>
            <a:r>
              <a:rPr lang="tr-TR" dirty="0" smtClean="0"/>
              <a:t>.’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65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NPIs</a:t>
            </a:r>
            <a:r>
              <a:rPr lang="tr-TR" dirty="0" smtClean="0"/>
              <a:t> in </a:t>
            </a:r>
            <a:r>
              <a:rPr lang="tr-TR" dirty="0" err="1" smtClean="0"/>
              <a:t>Turkish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7"/>
            <a:ext cx="8946541" cy="4516695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NPIs</a:t>
            </a:r>
            <a:r>
              <a:rPr lang="tr-TR" dirty="0" smtClean="0"/>
              <a:t> </a:t>
            </a:r>
            <a:r>
              <a:rPr lang="tr-TR" b="1" i="1" dirty="0" smtClean="0"/>
              <a:t>asla</a:t>
            </a:r>
            <a:r>
              <a:rPr lang="tr-TR" dirty="0" smtClean="0"/>
              <a:t>, </a:t>
            </a:r>
            <a:r>
              <a:rPr lang="tr-TR" b="1" i="1" dirty="0" smtClean="0"/>
              <a:t>sakın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i="1" dirty="0" err="1" smtClean="0"/>
              <a:t>katiyyen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licensed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i="1" dirty="0" err="1" smtClean="0"/>
              <a:t>negation</a:t>
            </a:r>
            <a:r>
              <a:rPr lang="tr-TR" i="1" dirty="0" smtClean="0"/>
              <a:t>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 smtClean="0"/>
              <a:t> (10) a. </a:t>
            </a:r>
            <a:r>
              <a:rPr lang="de-DE" dirty="0"/>
              <a:t>O-na     </a:t>
            </a:r>
            <a:r>
              <a:rPr lang="de-DE" b="1" i="1" dirty="0" err="1"/>
              <a:t>asla</a:t>
            </a:r>
            <a:r>
              <a:rPr lang="de-DE" b="1" dirty="0"/>
              <a:t> </a:t>
            </a:r>
            <a:r>
              <a:rPr lang="de-DE" dirty="0"/>
              <a:t> </a:t>
            </a:r>
            <a:r>
              <a:rPr lang="de-DE" dirty="0" err="1" smtClean="0"/>
              <a:t>dokun-</a:t>
            </a:r>
            <a:r>
              <a:rPr lang="de-DE" i="1" dirty="0" err="1" smtClean="0"/>
              <a:t>ma</a:t>
            </a:r>
            <a:r>
              <a:rPr lang="de-DE"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 </a:t>
            </a:r>
            <a:r>
              <a:rPr lang="de-DE" dirty="0" smtClean="0"/>
              <a:t>       </a:t>
            </a:r>
            <a:r>
              <a:rPr lang="en-US" dirty="0"/>
              <a:t>it-DAT never </a:t>
            </a:r>
            <a:r>
              <a:rPr lang="en-US" dirty="0" smtClean="0"/>
              <a:t>touch-NEG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en-US" dirty="0" smtClean="0"/>
              <a:t>      </a:t>
            </a:r>
            <a:r>
              <a:rPr lang="en-US" dirty="0"/>
              <a:t>'Don't you ever touch </a:t>
            </a:r>
            <a:r>
              <a:rPr lang="en-US" dirty="0" smtClean="0"/>
              <a:t>it</a:t>
            </a:r>
            <a:r>
              <a:rPr lang="tr-TR" dirty="0" smtClean="0"/>
              <a:t>.</a:t>
            </a:r>
            <a:r>
              <a:rPr lang="en-US" dirty="0" smtClean="0"/>
              <a:t>‘</a:t>
            </a:r>
            <a:endParaRPr lang="tr-TR" dirty="0" smtClean="0"/>
          </a:p>
          <a:p>
            <a:pPr marL="0" indent="0">
              <a:buNone/>
            </a:pPr>
            <a:endParaRPr lang="tr-TR" sz="100" dirty="0" smtClean="0"/>
          </a:p>
          <a:p>
            <a:pPr marL="0" indent="0">
              <a:buNone/>
            </a:pPr>
            <a:r>
              <a:rPr lang="tr-TR" dirty="0" smtClean="0"/>
              <a:t>        b. </a:t>
            </a:r>
            <a:r>
              <a:rPr lang="en-US" b="1" i="1" dirty="0" err="1"/>
              <a:t>Katiyyen</a:t>
            </a:r>
            <a:r>
              <a:rPr lang="en-US" i="1" dirty="0"/>
              <a:t> </a:t>
            </a:r>
            <a:r>
              <a:rPr lang="en-US" dirty="0"/>
              <a:t>       </a:t>
            </a:r>
            <a:r>
              <a:rPr lang="tr-TR" dirty="0" smtClean="0"/>
              <a:t>    </a:t>
            </a:r>
            <a:r>
              <a:rPr lang="en-US" dirty="0" err="1" smtClean="0"/>
              <a:t>inan</a:t>
            </a:r>
            <a:r>
              <a:rPr lang="en-US" dirty="0" smtClean="0"/>
              <a:t>-</a:t>
            </a:r>
            <a:r>
              <a:rPr lang="en-US" i="1" dirty="0" smtClean="0"/>
              <a:t>ma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smtClean="0"/>
              <a:t>        </a:t>
            </a:r>
            <a:r>
              <a:rPr lang="en-US" dirty="0"/>
              <a:t>by any means believe-NEG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 smtClean="0"/>
              <a:t>        </a:t>
            </a:r>
            <a:r>
              <a:rPr lang="en-US" dirty="0"/>
              <a:t>'Don't you ever believe (it).' 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endParaRPr lang="tr-TR" sz="100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c. </a:t>
            </a:r>
            <a:r>
              <a:rPr lang="en-US" b="1" i="1" dirty="0" err="1"/>
              <a:t>Sakın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tr-TR" dirty="0" smtClean="0"/>
              <a:t>  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/>
              <a:t>bura-ya</a:t>
            </a:r>
            <a:r>
              <a:rPr lang="en-US" dirty="0"/>
              <a:t>   </a:t>
            </a:r>
            <a:r>
              <a:rPr lang="en-US" dirty="0" smtClean="0"/>
              <a:t>gel-</a:t>
            </a:r>
            <a:r>
              <a:rPr lang="en-US" i="1" dirty="0" smtClean="0"/>
              <a:t>me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en-US" dirty="0" smtClean="0"/>
              <a:t>        </a:t>
            </a:r>
            <a:r>
              <a:rPr lang="en-US" dirty="0"/>
              <a:t>ever 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en-US" dirty="0" smtClean="0"/>
              <a:t> </a:t>
            </a:r>
            <a:r>
              <a:rPr lang="en-US" dirty="0"/>
              <a:t>here-DAT come-NEG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en-US" dirty="0" smtClean="0"/>
              <a:t>        </a:t>
            </a:r>
            <a:r>
              <a:rPr lang="en-US" dirty="0"/>
              <a:t>‘Don’t you ever come here again!’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B71-39BA-4A4F-A111-A4133CD41CD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175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7512</TotalTime>
  <Words>2740</Words>
  <Application>Microsoft Office PowerPoint</Application>
  <PresentationFormat>Özel</PresentationFormat>
  <Paragraphs>370</Paragraphs>
  <Slides>30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İyon</vt:lpstr>
      <vt:lpstr> Turkish Negative Polarity Items &amp;   Scope of Negation Revisited </vt:lpstr>
      <vt:lpstr>Objectives</vt:lpstr>
      <vt:lpstr>Overview</vt:lpstr>
      <vt:lpstr>What is an NPI?</vt:lpstr>
      <vt:lpstr>What is an NPI?</vt:lpstr>
      <vt:lpstr>What is an NPI?</vt:lpstr>
      <vt:lpstr>1. NPIs in Turkish </vt:lpstr>
      <vt:lpstr>NPIs in Turkish </vt:lpstr>
      <vt:lpstr>NPIs in Turkish</vt:lpstr>
      <vt:lpstr>NPIs in Turkish</vt:lpstr>
      <vt:lpstr>NPIs in Turkish</vt:lpstr>
      <vt:lpstr>NPIs in Turkish</vt:lpstr>
      <vt:lpstr>NPIs in Turkish </vt:lpstr>
      <vt:lpstr>2. Scope of Negation</vt:lpstr>
      <vt:lpstr>Scope of negation</vt:lpstr>
      <vt:lpstr>Scope of negation</vt:lpstr>
      <vt:lpstr>Scope of negation</vt:lpstr>
      <vt:lpstr>Scope of negation</vt:lpstr>
      <vt:lpstr>Scope of negation</vt:lpstr>
      <vt:lpstr>Scope of negation</vt:lpstr>
      <vt:lpstr>3. The ne… ne… construction</vt:lpstr>
      <vt:lpstr>The ne… ne… construction</vt:lpstr>
      <vt:lpstr>The ne… ne… construction</vt:lpstr>
      <vt:lpstr>The ne… ne… construction</vt:lpstr>
      <vt:lpstr>The ne… ne… construction</vt:lpstr>
      <vt:lpstr>The ne… ne… construction</vt:lpstr>
      <vt:lpstr>Conclusions &amp; Future Work</vt:lpstr>
      <vt:lpstr>                                          </vt:lpstr>
      <vt:lpstr>References</vt:lpstr>
      <vt:lpstr>References</vt:lpstr>
    </vt:vector>
  </TitlesOfParts>
  <Company>Istanbul Sabahattin zaim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ING303  Teaching Language Skills</dc:title>
  <dc:creator>Yrd.Doç.Dr. Emrah GÖRGÜLÜ</dc:creator>
  <cp:lastModifiedBy>emrah</cp:lastModifiedBy>
  <cp:revision>1379</cp:revision>
  <dcterms:created xsi:type="dcterms:W3CDTF">2013-11-05T06:52:59Z</dcterms:created>
  <dcterms:modified xsi:type="dcterms:W3CDTF">2016-06-23T17:07:33Z</dcterms:modified>
</cp:coreProperties>
</file>